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325" r:id="rId4"/>
    <p:sldId id="275" r:id="rId5"/>
    <p:sldId id="276" r:id="rId6"/>
    <p:sldId id="279" r:id="rId7"/>
    <p:sldId id="278" r:id="rId8"/>
    <p:sldId id="280" r:id="rId9"/>
    <p:sldId id="326" r:id="rId10"/>
    <p:sldId id="281" r:id="rId11"/>
    <p:sldId id="258" r:id="rId12"/>
    <p:sldId id="259" r:id="rId13"/>
    <p:sldId id="260" r:id="rId14"/>
    <p:sldId id="261" r:id="rId15"/>
    <p:sldId id="262" r:id="rId16"/>
    <p:sldId id="268" r:id="rId17"/>
    <p:sldId id="269" r:id="rId18"/>
    <p:sldId id="263" r:id="rId19"/>
    <p:sldId id="273" r:id="rId20"/>
    <p:sldId id="264" r:id="rId21"/>
    <p:sldId id="270" r:id="rId22"/>
    <p:sldId id="265" r:id="rId23"/>
    <p:sldId id="271" r:id="rId24"/>
    <p:sldId id="267" r:id="rId25"/>
    <p:sldId id="272" r:id="rId26"/>
    <p:sldId id="266" r:id="rId27"/>
    <p:sldId id="32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81D"/>
    <a:srgbClr val="1517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8" autoAdjust="0"/>
    <p:restoredTop sz="80018" autoAdjust="0"/>
  </p:normalViewPr>
  <p:slideViewPr>
    <p:cSldViewPr snapToGrid="0">
      <p:cViewPr>
        <p:scale>
          <a:sx n="125" d="100"/>
          <a:sy n="125" d="100"/>
        </p:scale>
        <p:origin x="789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9A9F1E-F288-45F3-A0A6-05D4285D1C28}"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467C8-137B-46C5-BF80-EAC912921E97}" type="slidenum">
              <a:rPr lang="en-US" smtClean="0"/>
              <a:t>‹#›</a:t>
            </a:fld>
            <a:endParaRPr lang="en-US"/>
          </a:p>
        </p:txBody>
      </p:sp>
    </p:spTree>
    <p:extLst>
      <p:ext uri="{BB962C8B-B14F-4D97-AF65-F5344CB8AC3E}">
        <p14:creationId xmlns:p14="http://schemas.microsoft.com/office/powerpoint/2010/main" val="370585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Krishna Mungur got his start with intelligence at the end of the Cold War.</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He has worked extensively with defense contractors, government, and military, and also supported law enforcement.</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Additionally, he has worked as a critical infrastructure analyst and currently serves Fifth Third Bank as a Cyber Threat Intelligence Analyst</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Along the way, he has developed numerous intelligence platforms that benefit the Intelligence Community, and also retooled some of them for the private sector.</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Also, he has numerous publications in professional and academic press, as well as conference presentations.</a:t>
            </a:r>
          </a:p>
          <a:p>
            <a:endParaRPr lang="en-US" dirty="0"/>
          </a:p>
        </p:txBody>
      </p:sp>
      <p:sp>
        <p:nvSpPr>
          <p:cNvPr id="4" name="Slide Number Placeholder 3"/>
          <p:cNvSpPr>
            <a:spLocks noGrp="1"/>
          </p:cNvSpPr>
          <p:nvPr>
            <p:ph type="sldNum" sz="quarter" idx="5"/>
          </p:nvPr>
        </p:nvSpPr>
        <p:spPr/>
        <p:txBody>
          <a:bodyPr/>
          <a:lstStyle/>
          <a:p>
            <a:fld id="{315467C8-137B-46C5-BF80-EAC912921E97}" type="slidenum">
              <a:rPr lang="en-US" smtClean="0"/>
              <a:t>1</a:t>
            </a:fld>
            <a:endParaRPr lang="en-US"/>
          </a:p>
        </p:txBody>
      </p:sp>
    </p:spTree>
    <p:extLst>
      <p:ext uri="{BB962C8B-B14F-4D97-AF65-F5344CB8AC3E}">
        <p14:creationId xmlns:p14="http://schemas.microsoft.com/office/powerpoint/2010/main" val="833106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Takedown requests typically fail unless there is a clear trademark or copyright violation </a:t>
            </a:r>
          </a:p>
          <a:p>
            <a:r>
              <a:rPr lang="en-US" dirty="0"/>
              <a:t>Google is one single party to reach out to for takedown requests, and the service is free</a:t>
            </a:r>
          </a:p>
          <a:p>
            <a:r>
              <a:rPr lang="en-US" dirty="0"/>
              <a:t>But with free, they are not exactly fast to respond, but they will take a look at the submission and process the request</a:t>
            </a:r>
          </a:p>
          <a:p>
            <a:r>
              <a:rPr lang="en-US" dirty="0"/>
              <a:t>There are other third-party commercial services that will issue takedown requests for a fee, and can vary greatly in their quality</a:t>
            </a:r>
          </a:p>
          <a:p>
            <a:r>
              <a:rPr lang="en-US" dirty="0"/>
              <a:t>But to emphasize again, the complain needs to have a clear, visible trademark or copyright violation</a:t>
            </a:r>
          </a:p>
          <a:p>
            <a:r>
              <a:rPr lang="en-US" dirty="0"/>
              <a:t>Just registering an impersonation domain will probably not result in a takedown, it’s when the violation can be observed</a:t>
            </a:r>
          </a:p>
          <a:p>
            <a:r>
              <a:rPr lang="en-US" dirty="0"/>
              <a:t>Everything we just went over on takedown requests for </a:t>
            </a:r>
            <a:r>
              <a:rPr lang="en-US" dirty="0" err="1"/>
              <a:t>MurMur</a:t>
            </a:r>
            <a:r>
              <a:rPr lang="en-US" dirty="0"/>
              <a:t> hashes applies to JARM as well, which we will look into next</a:t>
            </a:r>
          </a:p>
        </p:txBody>
      </p:sp>
      <p:sp>
        <p:nvSpPr>
          <p:cNvPr id="4" name="Slide Number Placeholder 3"/>
          <p:cNvSpPr>
            <a:spLocks noGrp="1"/>
          </p:cNvSpPr>
          <p:nvPr>
            <p:ph type="sldNum" sz="quarter" idx="5"/>
          </p:nvPr>
        </p:nvSpPr>
        <p:spPr/>
        <p:txBody>
          <a:bodyPr/>
          <a:lstStyle/>
          <a:p>
            <a:fld id="{315467C8-137B-46C5-BF80-EAC912921E97}" type="slidenum">
              <a:rPr lang="en-US" smtClean="0"/>
              <a:t>10</a:t>
            </a:fld>
            <a:endParaRPr lang="en-US"/>
          </a:p>
        </p:txBody>
      </p:sp>
    </p:spTree>
    <p:extLst>
      <p:ext uri="{BB962C8B-B14F-4D97-AF65-F5344CB8AC3E}">
        <p14:creationId xmlns:p14="http://schemas.microsoft.com/office/powerpoint/2010/main" val="1889251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November 2020, </a:t>
            </a:r>
            <a:r>
              <a:rPr lang="en-US" dirty="0" err="1"/>
              <a:t>SalesForce</a:t>
            </a:r>
            <a:r>
              <a:rPr lang="en-US" dirty="0"/>
              <a:t> announced its work around profiling servers based on details in their TLS configuration. </a:t>
            </a:r>
          </a:p>
          <a:p>
            <a:r>
              <a:rPr lang="en-US" dirty="0"/>
              <a:t>Fun fact, the name “JARM” is an acronym taken from the first names of the four Salesforce engineers who developed JARM</a:t>
            </a:r>
          </a:p>
          <a:p>
            <a:r>
              <a:rPr lang="en-US" dirty="0"/>
              <a:t>They published Python code to transmit 10 </a:t>
            </a:r>
            <a:r>
              <a:rPr lang="en-US" b="0" i="0" dirty="0">
                <a:solidFill>
                  <a:srgbClr val="292929"/>
                </a:solidFill>
                <a:effectLst/>
                <a:latin typeface="charter"/>
              </a:rPr>
              <a:t>TLS Client Hello messages to a target server.</a:t>
            </a:r>
          </a:p>
          <a:p>
            <a:r>
              <a:rPr lang="en-US" b="0" i="0" dirty="0">
                <a:solidFill>
                  <a:srgbClr val="292929"/>
                </a:solidFill>
                <a:effectLst/>
                <a:latin typeface="charter"/>
              </a:rPr>
              <a:t>If the server accepts TLS connections, it responds with a corresponding packet for each Hello message.</a:t>
            </a:r>
          </a:p>
        </p:txBody>
      </p:sp>
      <p:sp>
        <p:nvSpPr>
          <p:cNvPr id="4" name="Slide Number Placeholder 3"/>
          <p:cNvSpPr>
            <a:spLocks noGrp="1"/>
          </p:cNvSpPr>
          <p:nvPr>
            <p:ph type="sldNum" sz="quarter" idx="5"/>
          </p:nvPr>
        </p:nvSpPr>
        <p:spPr/>
        <p:txBody>
          <a:bodyPr/>
          <a:lstStyle/>
          <a:p>
            <a:fld id="{315467C8-137B-46C5-BF80-EAC912921E97}" type="slidenum">
              <a:rPr lang="en-US" smtClean="0"/>
              <a:t>11</a:t>
            </a:fld>
            <a:endParaRPr lang="en-US"/>
          </a:p>
        </p:txBody>
      </p:sp>
    </p:spTree>
    <p:extLst>
      <p:ext uri="{BB962C8B-B14F-4D97-AF65-F5344CB8AC3E}">
        <p14:creationId xmlns:p14="http://schemas.microsoft.com/office/powerpoint/2010/main" val="1218031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92929"/>
                </a:solidFill>
                <a:effectLst/>
                <a:latin typeface="charter"/>
              </a:rPr>
              <a:t>The Server Hello response is built to report back on several configuration items and depend on how the target server is configured.</a:t>
            </a:r>
          </a:p>
          <a:p>
            <a:pPr algn="l"/>
            <a:r>
              <a:rPr lang="en-US" b="0" i="0" dirty="0">
                <a:solidFill>
                  <a:srgbClr val="292929"/>
                </a:solidFill>
                <a:effectLst/>
                <a:latin typeface="charter"/>
              </a:rPr>
              <a:t>These packets have been picked to prompt unique responses in TLS servers, with different TLS versions, ciphers, and extensions in varying orders to gather unique responses:</a:t>
            </a:r>
          </a:p>
          <a:p>
            <a:pPr algn="l">
              <a:buFont typeface="Arial" panose="020B0604020202020204" pitchFamily="34" charset="0"/>
              <a:buChar char="•"/>
            </a:pPr>
            <a:r>
              <a:rPr lang="en-US" b="0" i="0" dirty="0">
                <a:solidFill>
                  <a:srgbClr val="292929"/>
                </a:solidFill>
                <a:effectLst/>
                <a:latin typeface="charter"/>
              </a:rPr>
              <a:t>Type of Operating system</a:t>
            </a:r>
          </a:p>
          <a:p>
            <a:pPr algn="l">
              <a:buFont typeface="Arial" panose="020B0604020202020204" pitchFamily="34" charset="0"/>
              <a:buChar char="•"/>
            </a:pPr>
            <a:r>
              <a:rPr lang="en-US" b="0" i="0" dirty="0">
                <a:solidFill>
                  <a:srgbClr val="292929"/>
                </a:solidFill>
                <a:effectLst/>
                <a:latin typeface="charter"/>
              </a:rPr>
              <a:t>Version of Operating system</a:t>
            </a:r>
          </a:p>
          <a:p>
            <a:pPr algn="l">
              <a:buFont typeface="Arial" panose="020B0604020202020204" pitchFamily="34" charset="0"/>
              <a:buNone/>
            </a:pPr>
            <a:endParaRPr lang="en-US" b="0" i="0" dirty="0">
              <a:solidFill>
                <a:srgbClr val="292929"/>
              </a:solidFill>
              <a:effectLst/>
              <a:latin typeface="charter"/>
            </a:endParaRPr>
          </a:p>
          <a:p>
            <a:pPr algn="l">
              <a:buFont typeface="Arial" panose="020B0604020202020204" pitchFamily="34" charset="0"/>
              <a:buNone/>
            </a:pPr>
            <a:r>
              <a:rPr lang="en-US" b="0" i="0" dirty="0">
                <a:solidFill>
                  <a:srgbClr val="292929"/>
                </a:solidFill>
                <a:effectLst/>
                <a:latin typeface="charter"/>
              </a:rPr>
              <a:t>And then most importantly</a:t>
            </a:r>
          </a:p>
          <a:p>
            <a:pPr algn="l">
              <a:buFont typeface="Arial" panose="020B0604020202020204" pitchFamily="34" charset="0"/>
              <a:buChar char="•"/>
            </a:pPr>
            <a:r>
              <a:rPr lang="en-US" b="0" i="0" dirty="0">
                <a:solidFill>
                  <a:srgbClr val="292929"/>
                </a:solidFill>
                <a:effectLst/>
                <a:latin typeface="charter"/>
              </a:rPr>
              <a:t>Any libraries used</a:t>
            </a:r>
          </a:p>
          <a:p>
            <a:pPr algn="l">
              <a:buFont typeface="Arial" panose="020B0604020202020204" pitchFamily="34" charset="0"/>
              <a:buChar char="•"/>
            </a:pPr>
            <a:r>
              <a:rPr lang="en-US" b="0" i="0" dirty="0">
                <a:solidFill>
                  <a:srgbClr val="292929"/>
                </a:solidFill>
                <a:effectLst/>
                <a:latin typeface="charter"/>
              </a:rPr>
              <a:t>What library versions are used</a:t>
            </a:r>
          </a:p>
          <a:p>
            <a:pPr algn="l">
              <a:buFont typeface="Arial" panose="020B0604020202020204" pitchFamily="34" charset="0"/>
              <a:buChar char="•"/>
            </a:pPr>
            <a:r>
              <a:rPr lang="en-US" b="0" i="0" dirty="0">
                <a:solidFill>
                  <a:srgbClr val="292929"/>
                </a:solidFill>
                <a:effectLst/>
                <a:latin typeface="charter"/>
              </a:rPr>
              <a:t>The order in which the libraries were called</a:t>
            </a:r>
          </a:p>
          <a:p>
            <a:pPr algn="l">
              <a:buFont typeface="Arial" panose="020B0604020202020204" pitchFamily="34" charset="0"/>
              <a:buChar char="•"/>
            </a:pPr>
            <a:r>
              <a:rPr lang="en-US" b="0" i="0" dirty="0">
                <a:solidFill>
                  <a:srgbClr val="292929"/>
                </a:solidFill>
                <a:effectLst/>
                <a:latin typeface="charter"/>
              </a:rPr>
              <a:t>Custom configuration</a:t>
            </a:r>
          </a:p>
          <a:p>
            <a:endParaRPr lang="en-US" dirty="0"/>
          </a:p>
        </p:txBody>
      </p:sp>
      <p:sp>
        <p:nvSpPr>
          <p:cNvPr id="4" name="Slide Number Placeholder 3"/>
          <p:cNvSpPr>
            <a:spLocks noGrp="1"/>
          </p:cNvSpPr>
          <p:nvPr>
            <p:ph type="sldNum" sz="quarter" idx="5"/>
          </p:nvPr>
        </p:nvSpPr>
        <p:spPr/>
        <p:txBody>
          <a:bodyPr/>
          <a:lstStyle/>
          <a:p>
            <a:fld id="{315467C8-137B-46C5-BF80-EAC912921E97}" type="slidenum">
              <a:rPr lang="en-US" smtClean="0"/>
              <a:t>12</a:t>
            </a:fld>
            <a:endParaRPr lang="en-US"/>
          </a:p>
        </p:txBody>
      </p:sp>
    </p:spTree>
    <p:extLst>
      <p:ext uri="{BB962C8B-B14F-4D97-AF65-F5344CB8AC3E}">
        <p14:creationId xmlns:p14="http://schemas.microsoft.com/office/powerpoint/2010/main" val="308042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Python script then runs the packets through its algorithm and generates a 62-digit hash of the results.</a:t>
            </a:r>
          </a:p>
          <a:p>
            <a:r>
              <a:rPr lang="en-US" dirty="0"/>
              <a:t>Remember we started with 10 packets, and each packet is accounted for in three digits of hex.</a:t>
            </a:r>
          </a:p>
          <a:p>
            <a:r>
              <a:rPr lang="en-US" dirty="0"/>
              <a:t>So three digits times ten packets brings us to thirty, and the last 32 digits are to do with the libraries and their configuration.</a:t>
            </a:r>
          </a:p>
          <a:p>
            <a:r>
              <a:rPr lang="en-US" dirty="0"/>
              <a:t>In effect, a JARM hash is a hybrid between the TLS responses and a SHA-256 of the library configuration.</a:t>
            </a:r>
          </a:p>
        </p:txBody>
      </p:sp>
      <p:sp>
        <p:nvSpPr>
          <p:cNvPr id="4" name="Slide Number Placeholder 3"/>
          <p:cNvSpPr>
            <a:spLocks noGrp="1"/>
          </p:cNvSpPr>
          <p:nvPr>
            <p:ph type="sldNum" sz="quarter" idx="5"/>
          </p:nvPr>
        </p:nvSpPr>
        <p:spPr/>
        <p:txBody>
          <a:bodyPr/>
          <a:lstStyle/>
          <a:p>
            <a:fld id="{315467C8-137B-46C5-BF80-EAC912921E97}" type="slidenum">
              <a:rPr lang="en-US" smtClean="0"/>
              <a:t>13</a:t>
            </a:fld>
            <a:endParaRPr lang="en-US"/>
          </a:p>
        </p:txBody>
      </p:sp>
    </p:spTree>
    <p:extLst>
      <p:ext uri="{BB962C8B-B14F-4D97-AF65-F5344CB8AC3E}">
        <p14:creationId xmlns:p14="http://schemas.microsoft.com/office/powerpoint/2010/main" val="2889193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 have two servers where the first 30 characters match, then they have the same TLS configuration.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the final 32 characters are a hash of the server libraries. </a:t>
            </a:r>
          </a:p>
          <a:p>
            <a:r>
              <a:rPr lang="en-US" dirty="0"/>
              <a:t>That may mean the same group owns and operates them.</a:t>
            </a:r>
          </a:p>
          <a:p>
            <a:r>
              <a:rPr lang="en-US" dirty="0"/>
              <a:t>An exact match of multiple servers with the same JARM is a pretty strong indicator the servers could be related, but this is not definitive.</a:t>
            </a:r>
          </a:p>
          <a:p>
            <a:pPr algn="l"/>
            <a:r>
              <a:rPr lang="en-US" dirty="0"/>
              <a:t>For some additional context, </a:t>
            </a:r>
            <a:r>
              <a:rPr lang="en-US" b="0" i="0" dirty="0">
                <a:solidFill>
                  <a:srgbClr val="324D5C"/>
                </a:solidFill>
                <a:effectLst/>
                <a:latin typeface="Arial" panose="020B0604020202020204" pitchFamily="34" charset="0"/>
              </a:rPr>
              <a:t>when comparing a given JARM fingerprint against the Alexa Top One Million websites, there was no overlap.</a:t>
            </a:r>
          </a:p>
        </p:txBody>
      </p:sp>
      <p:sp>
        <p:nvSpPr>
          <p:cNvPr id="4" name="Slide Number Placeholder 3"/>
          <p:cNvSpPr>
            <a:spLocks noGrp="1"/>
          </p:cNvSpPr>
          <p:nvPr>
            <p:ph type="sldNum" sz="quarter" idx="5"/>
          </p:nvPr>
        </p:nvSpPr>
        <p:spPr/>
        <p:txBody>
          <a:bodyPr/>
          <a:lstStyle/>
          <a:p>
            <a:fld id="{315467C8-137B-46C5-BF80-EAC912921E97}" type="slidenum">
              <a:rPr lang="en-US" smtClean="0"/>
              <a:t>14</a:t>
            </a:fld>
            <a:endParaRPr lang="en-US"/>
          </a:p>
        </p:txBody>
      </p:sp>
    </p:spTree>
    <p:extLst>
      <p:ext uri="{BB962C8B-B14F-4D97-AF65-F5344CB8AC3E}">
        <p14:creationId xmlns:p14="http://schemas.microsoft.com/office/powerpoint/2010/main" val="2056986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in the case of rented infrastructure, let’s say a group of web servers at Digital Ocean, they have the same owner, but may be operated by numerous companies renting out that server.</a:t>
            </a:r>
          </a:p>
          <a:p>
            <a:r>
              <a:rPr lang="en-US" dirty="0"/>
              <a:t>It is definitely possible to encounter false positives, if two servers just happen to be configured the same exact way, and we are aware of some of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patches may be run unevenly across a fleet of servers, so that could also account for a difference in the JARM hash values.</a:t>
            </a:r>
          </a:p>
          <a:p>
            <a:endParaRPr lang="en-US" dirty="0"/>
          </a:p>
          <a:p>
            <a:endParaRPr lang="en-US" dirty="0"/>
          </a:p>
        </p:txBody>
      </p:sp>
      <p:sp>
        <p:nvSpPr>
          <p:cNvPr id="4" name="Slide Number Placeholder 3"/>
          <p:cNvSpPr>
            <a:spLocks noGrp="1"/>
          </p:cNvSpPr>
          <p:nvPr>
            <p:ph type="sldNum" sz="quarter" idx="5"/>
          </p:nvPr>
        </p:nvSpPr>
        <p:spPr/>
        <p:txBody>
          <a:bodyPr/>
          <a:lstStyle/>
          <a:p>
            <a:fld id="{315467C8-137B-46C5-BF80-EAC912921E97}" type="slidenum">
              <a:rPr lang="en-US" smtClean="0"/>
              <a:t>15</a:t>
            </a:fld>
            <a:endParaRPr lang="en-US"/>
          </a:p>
        </p:txBody>
      </p:sp>
    </p:spTree>
    <p:extLst>
      <p:ext uri="{BB962C8B-B14F-4D97-AF65-F5344CB8AC3E}">
        <p14:creationId xmlns:p14="http://schemas.microsoft.com/office/powerpoint/2010/main" val="1741637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imagine a use case where you identify a Cobalt Strike server, and then calculate a JARM hash value of that server.</a:t>
            </a:r>
          </a:p>
          <a:p>
            <a:r>
              <a:rPr lang="en-US" dirty="0"/>
              <a:t>What can you do with that hash?</a:t>
            </a:r>
          </a:p>
          <a:p>
            <a:r>
              <a:rPr lang="en-US" dirty="0"/>
              <a:t>Well, here’s where third-party services that enable JARM queries comes into the equation.</a:t>
            </a:r>
          </a:p>
        </p:txBody>
      </p:sp>
      <p:sp>
        <p:nvSpPr>
          <p:cNvPr id="4" name="Slide Number Placeholder 3"/>
          <p:cNvSpPr>
            <a:spLocks noGrp="1"/>
          </p:cNvSpPr>
          <p:nvPr>
            <p:ph type="sldNum" sz="quarter" idx="5"/>
          </p:nvPr>
        </p:nvSpPr>
        <p:spPr/>
        <p:txBody>
          <a:bodyPr/>
          <a:lstStyle/>
          <a:p>
            <a:fld id="{315467C8-137B-46C5-BF80-EAC912921E97}" type="slidenum">
              <a:rPr lang="en-US" smtClean="0"/>
              <a:t>16</a:t>
            </a:fld>
            <a:endParaRPr lang="en-US"/>
          </a:p>
        </p:txBody>
      </p:sp>
    </p:spTree>
    <p:extLst>
      <p:ext uri="{BB962C8B-B14F-4D97-AF65-F5344CB8AC3E}">
        <p14:creationId xmlns:p14="http://schemas.microsoft.com/office/powerpoint/2010/main" val="3830114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sticking with out Cobalt Strike example, if you use the right syntax for that platform, you can then search for servers that each platform knows about and identifying other Cobalt Strike servers.</a:t>
            </a:r>
          </a:p>
          <a:p>
            <a:r>
              <a:rPr lang="en-US" dirty="0"/>
              <a:t>When scanning </a:t>
            </a:r>
            <a:r>
              <a:rPr lang="en-US" dirty="0" err="1"/>
              <a:t>Trickbot</a:t>
            </a:r>
            <a:r>
              <a:rPr lang="en-US" dirty="0"/>
              <a:t> Malware C2s from a list compiled by abuse.ch, for 80% of the live IPs on the list produced the same JARM fingerprint.</a:t>
            </a:r>
          </a:p>
          <a:p>
            <a:r>
              <a:rPr lang="en-US" dirty="0"/>
              <a:t>Since there is potential for false positives, you might not want to think of this as an automatic “block list” but rather as a list of infrastructure nominated for more review.</a:t>
            </a:r>
          </a:p>
          <a:p>
            <a:r>
              <a:rPr lang="en-US" dirty="0"/>
              <a:t>What kind of review? Does that server host known bad domains, are there malware samples that communicate with it, what about reputation lists, and so on.</a:t>
            </a:r>
          </a:p>
        </p:txBody>
      </p:sp>
      <p:sp>
        <p:nvSpPr>
          <p:cNvPr id="4" name="Slide Number Placeholder 3"/>
          <p:cNvSpPr>
            <a:spLocks noGrp="1"/>
          </p:cNvSpPr>
          <p:nvPr>
            <p:ph type="sldNum" sz="quarter" idx="5"/>
          </p:nvPr>
        </p:nvSpPr>
        <p:spPr/>
        <p:txBody>
          <a:bodyPr/>
          <a:lstStyle/>
          <a:p>
            <a:fld id="{315467C8-137B-46C5-BF80-EAC912921E97}" type="slidenum">
              <a:rPr lang="en-US" smtClean="0"/>
              <a:t>17</a:t>
            </a:fld>
            <a:endParaRPr lang="en-US"/>
          </a:p>
        </p:txBody>
      </p:sp>
    </p:spTree>
    <p:extLst>
      <p:ext uri="{BB962C8B-B14F-4D97-AF65-F5344CB8AC3E}">
        <p14:creationId xmlns:p14="http://schemas.microsoft.com/office/powerpoint/2010/main" val="2034288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F"/>
                </a:solidFill>
                <a:effectLst/>
                <a:latin typeface="-apple-system"/>
              </a:rPr>
              <a:t>JARM support has been or is being added to each one of the third-party vendors listed here</a:t>
            </a:r>
          </a:p>
          <a:p>
            <a:r>
              <a:rPr lang="en-US" b="0" i="0" dirty="0">
                <a:solidFill>
                  <a:srgbClr val="24292F"/>
                </a:solidFill>
                <a:effectLst/>
                <a:latin typeface="-apple-system"/>
              </a:rPr>
              <a:t>We are not endorsing any of these, just trying to be thorough with our list</a:t>
            </a:r>
          </a:p>
          <a:p>
            <a:r>
              <a:rPr lang="en-US" b="0" i="0" dirty="0">
                <a:solidFill>
                  <a:srgbClr val="24292F"/>
                </a:solidFill>
                <a:effectLst/>
                <a:latin typeface="-apple-system"/>
              </a:rPr>
              <a:t>Some of these vendors include additional features, for instance including fuzzy searches</a:t>
            </a:r>
          </a:p>
          <a:p>
            <a:r>
              <a:rPr lang="en-US" b="0" i="0" dirty="0">
                <a:solidFill>
                  <a:srgbClr val="24292F"/>
                </a:solidFill>
                <a:effectLst/>
                <a:latin typeface="-apple-system"/>
              </a:rPr>
              <a:t>Many of these vendors also include JARM through the command line</a:t>
            </a:r>
          </a:p>
          <a:p>
            <a:r>
              <a:rPr lang="en-US" b="0" i="0" dirty="0">
                <a:solidFill>
                  <a:srgbClr val="24292F"/>
                </a:solidFill>
                <a:effectLst/>
                <a:latin typeface="-apple-system"/>
              </a:rPr>
              <a:t>Please note that running JARM through a vendor is not the same thing as executing  JARM from your own desktop against the target</a:t>
            </a:r>
          </a:p>
          <a:p>
            <a:r>
              <a:rPr lang="en-US" b="0" i="0" dirty="0">
                <a:solidFill>
                  <a:srgbClr val="24292F"/>
                </a:solidFill>
                <a:effectLst/>
                <a:latin typeface="-apple-system"/>
              </a:rPr>
              <a:t>The vendor tool is merely displaying content they have previously indexed and spitting it back at you</a:t>
            </a:r>
          </a:p>
          <a:p>
            <a:r>
              <a:rPr lang="en-US" b="0" i="0" dirty="0">
                <a:solidFill>
                  <a:srgbClr val="24292F"/>
                </a:solidFill>
                <a:effectLst/>
                <a:latin typeface="-apple-system"/>
              </a:rPr>
              <a:t>It’s not bad, it’s just not live data, and that may be great if the server is actually down right now and was live when the vendor scanned it</a:t>
            </a:r>
            <a:endParaRPr lang="en-US" dirty="0"/>
          </a:p>
        </p:txBody>
      </p:sp>
      <p:sp>
        <p:nvSpPr>
          <p:cNvPr id="4" name="Slide Number Placeholder 3"/>
          <p:cNvSpPr>
            <a:spLocks noGrp="1"/>
          </p:cNvSpPr>
          <p:nvPr>
            <p:ph type="sldNum" sz="quarter" idx="5"/>
          </p:nvPr>
        </p:nvSpPr>
        <p:spPr/>
        <p:txBody>
          <a:bodyPr/>
          <a:lstStyle/>
          <a:p>
            <a:fld id="{315467C8-137B-46C5-BF80-EAC912921E97}" type="slidenum">
              <a:rPr lang="en-US" smtClean="0"/>
              <a:t>18</a:t>
            </a:fld>
            <a:endParaRPr lang="en-US"/>
          </a:p>
        </p:txBody>
      </p:sp>
    </p:spTree>
    <p:extLst>
      <p:ext uri="{BB962C8B-B14F-4D97-AF65-F5344CB8AC3E}">
        <p14:creationId xmlns:p14="http://schemas.microsoft.com/office/powerpoint/2010/main" val="478523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second use-case, involving the cybercrime actor TA505</a:t>
            </a:r>
          </a:p>
          <a:p>
            <a:r>
              <a:rPr lang="en-US" dirty="0"/>
              <a:t>Let’s say we collect intelligence on a couple dozen suspected domains that are tied to SERVHELPER, a favorite TA505 backdoor</a:t>
            </a:r>
          </a:p>
          <a:p>
            <a:r>
              <a:rPr lang="en-US" dirty="0"/>
              <a:t>We can calculate JARM values, for these, developing a signature that matches the configurations common to SERVHELPER.</a:t>
            </a:r>
          </a:p>
          <a:p>
            <a:r>
              <a:rPr lang="en-US" dirty="0"/>
              <a:t>We could then leverage a third-party vendor to alert us of new matches to that SERVHELPER JARM value</a:t>
            </a:r>
          </a:p>
          <a:p>
            <a:r>
              <a:rPr lang="en-US" dirty="0"/>
              <a:t>If we get a match, we treat it as a nominated domain, not as a definitive verdict</a:t>
            </a:r>
          </a:p>
          <a:p>
            <a:r>
              <a:rPr lang="en-US" dirty="0"/>
              <a:t>Perhaps we start looking for any samples that communicate with that domain, for instance</a:t>
            </a:r>
          </a:p>
          <a:p>
            <a:r>
              <a:rPr lang="en-US" dirty="0"/>
              <a:t>Or we look at the ASN, the hosting provider, what else is hosted on that IP, inspecting the certificate, or consider the DNS records</a:t>
            </a:r>
          </a:p>
          <a:p>
            <a:r>
              <a:rPr lang="en-US" dirty="0"/>
              <a:t>These can help make the case for moving a nominated domain through the process of validation</a:t>
            </a:r>
          </a:p>
        </p:txBody>
      </p:sp>
      <p:sp>
        <p:nvSpPr>
          <p:cNvPr id="4" name="Slide Number Placeholder 3"/>
          <p:cNvSpPr>
            <a:spLocks noGrp="1"/>
          </p:cNvSpPr>
          <p:nvPr>
            <p:ph type="sldNum" sz="quarter" idx="5"/>
          </p:nvPr>
        </p:nvSpPr>
        <p:spPr/>
        <p:txBody>
          <a:bodyPr/>
          <a:lstStyle/>
          <a:p>
            <a:fld id="{315467C8-137B-46C5-BF80-EAC912921E97}" type="slidenum">
              <a:rPr lang="en-US" smtClean="0"/>
              <a:t>19</a:t>
            </a:fld>
            <a:endParaRPr lang="en-US"/>
          </a:p>
        </p:txBody>
      </p:sp>
    </p:spTree>
    <p:extLst>
      <p:ext uri="{BB962C8B-B14F-4D97-AF65-F5344CB8AC3E}">
        <p14:creationId xmlns:p14="http://schemas.microsoft.com/office/powerpoint/2010/main" val="58261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Verdana" panose="020B0604030504040204" pitchFamily="34" charset="0"/>
              </a:rPr>
              <a:t>Today we will cover a couple advanced techniques for tracking adversaries through MMH3 and JARM hashes</a:t>
            </a:r>
          </a:p>
          <a:p>
            <a:r>
              <a:rPr lang="en-US" b="0" i="0" dirty="0">
                <a:solidFill>
                  <a:srgbClr val="222222"/>
                </a:solidFill>
                <a:effectLst/>
                <a:latin typeface="Verdana" panose="020B0604030504040204" pitchFamily="34" charset="0"/>
              </a:rPr>
              <a:t>We will look at advanced techniques for discovering criminal actor infrastructure, as well as strategies for takedowns</a:t>
            </a:r>
          </a:p>
          <a:p>
            <a:r>
              <a:rPr lang="en-US" b="0" i="0" dirty="0">
                <a:solidFill>
                  <a:srgbClr val="222222"/>
                </a:solidFill>
                <a:effectLst/>
                <a:latin typeface="Verdana" panose="020B0604030504040204" pitchFamily="34" charset="0"/>
              </a:rPr>
              <a:t>You should come away with a healthy mix of both tactical and strategic knowledge, and specific ways to implement what we talk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will see a single link to my </a:t>
            </a:r>
            <a:r>
              <a:rPr lang="en-US" dirty="0" err="1"/>
              <a:t>Github</a:t>
            </a:r>
            <a:r>
              <a:rPr lang="en-US" dirty="0"/>
              <a:t> at the bottom of all three resource slides; all resources we cover in this presentation are linked there</a:t>
            </a:r>
          </a:p>
          <a:p>
            <a:endParaRPr lang="en-US" dirty="0"/>
          </a:p>
        </p:txBody>
      </p:sp>
      <p:sp>
        <p:nvSpPr>
          <p:cNvPr id="4" name="Slide Number Placeholder 3"/>
          <p:cNvSpPr>
            <a:spLocks noGrp="1"/>
          </p:cNvSpPr>
          <p:nvPr>
            <p:ph type="sldNum" sz="quarter" idx="5"/>
          </p:nvPr>
        </p:nvSpPr>
        <p:spPr/>
        <p:txBody>
          <a:bodyPr/>
          <a:lstStyle/>
          <a:p>
            <a:fld id="{315467C8-137B-46C5-BF80-EAC912921E97}" type="slidenum">
              <a:rPr lang="en-US" smtClean="0"/>
              <a:t>2</a:t>
            </a:fld>
            <a:endParaRPr lang="en-US"/>
          </a:p>
        </p:txBody>
      </p:sp>
    </p:spTree>
    <p:extLst>
      <p:ext uri="{BB962C8B-B14F-4D97-AF65-F5344CB8AC3E}">
        <p14:creationId xmlns:p14="http://schemas.microsoft.com/office/powerpoint/2010/main" val="3580811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step back and consider how we interact with servers via JARM, and the strengths and weaknesses of each approach, because there are definite capabilities and shortcomings to all.</a:t>
            </a:r>
          </a:p>
          <a:p>
            <a:r>
              <a:rPr lang="en-US" dirty="0"/>
              <a:t>We started with the </a:t>
            </a:r>
            <a:r>
              <a:rPr lang="en-US" dirty="0" err="1"/>
              <a:t>SalesForce</a:t>
            </a:r>
            <a:r>
              <a:rPr lang="en-US" dirty="0"/>
              <a:t> python script, now this is NOT a passive scan, if you run this from your machine against your target server, they could potentially tie this scan to you.</a:t>
            </a:r>
          </a:p>
          <a:p>
            <a:r>
              <a:rPr lang="en-US" dirty="0"/>
              <a:t>Now it is not a huge scan, it’s a tiny blip of traffic, but if you are scanning a nation-state backed cyber actor, at the very least run these through a VPN or proxy server.</a:t>
            </a:r>
          </a:p>
          <a:p>
            <a:r>
              <a:rPr lang="en-US" dirty="0"/>
              <a:t>Also, running a Python script against a server is a live operation, so and results will be the most recent snapshot in time of how that server was configured and how it responded at that time.</a:t>
            </a:r>
          </a:p>
          <a:p>
            <a:endParaRPr lang="en-US" dirty="0"/>
          </a:p>
        </p:txBody>
      </p:sp>
      <p:sp>
        <p:nvSpPr>
          <p:cNvPr id="4" name="Slide Number Placeholder 3"/>
          <p:cNvSpPr>
            <a:spLocks noGrp="1"/>
          </p:cNvSpPr>
          <p:nvPr>
            <p:ph type="sldNum" sz="quarter" idx="5"/>
          </p:nvPr>
        </p:nvSpPr>
        <p:spPr/>
        <p:txBody>
          <a:bodyPr/>
          <a:lstStyle/>
          <a:p>
            <a:fld id="{315467C8-137B-46C5-BF80-EAC912921E97}" type="slidenum">
              <a:rPr lang="en-US" smtClean="0"/>
              <a:t>20</a:t>
            </a:fld>
            <a:endParaRPr lang="en-US"/>
          </a:p>
        </p:txBody>
      </p:sp>
    </p:spTree>
    <p:extLst>
      <p:ext uri="{BB962C8B-B14F-4D97-AF65-F5344CB8AC3E}">
        <p14:creationId xmlns:p14="http://schemas.microsoft.com/office/powerpoint/2010/main" val="2145528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Shodan even publishes its own “Facet Analysis” that displays discovered TLS instances and their generated JARM hash values.</a:t>
            </a:r>
          </a:p>
          <a:p>
            <a:r>
              <a:rPr lang="en-US" dirty="0"/>
              <a:t>Earlier we mentioned that “zeroes” in the first thirty characters of the JARM mean no response on that Hello packet, so it could be a configuration issue, effectively a block of three </a:t>
            </a:r>
            <a:r>
              <a:rPr lang="en-US" b="0" i="0" dirty="0">
                <a:solidFill>
                  <a:srgbClr val="324D5C"/>
                </a:solidFill>
                <a:effectLst/>
                <a:latin typeface="Arial" panose="020B0604020202020204" pitchFamily="34" charset="0"/>
              </a:rPr>
              <a:t>zeroes denotes indicates the server refused to negotiate with that client hello.</a:t>
            </a:r>
          </a:p>
          <a:p>
            <a:r>
              <a:rPr lang="en-US" b="0" i="0" dirty="0">
                <a:solidFill>
                  <a:srgbClr val="324D5C"/>
                </a:solidFill>
                <a:effectLst/>
                <a:latin typeface="Arial" panose="020B0604020202020204" pitchFamily="34" charset="0"/>
              </a:rPr>
              <a:t>However, </a:t>
            </a:r>
            <a:r>
              <a:rPr lang="en-US" dirty="0"/>
              <a:t>straight zeroes throughout could also mean the server is currently down.</a:t>
            </a:r>
          </a:p>
          <a:p>
            <a:r>
              <a:rPr lang="en-US" dirty="0"/>
              <a:t>The server owner could be rebooting the system, it could be down for maintenance, or down until an actor is ready to execute a campaign, so these are all factors in live JARM scans from the Python client. </a:t>
            </a:r>
          </a:p>
          <a:p>
            <a:endParaRPr lang="en-US" dirty="0"/>
          </a:p>
          <a:p>
            <a:endParaRPr lang="en-US" dirty="0"/>
          </a:p>
        </p:txBody>
      </p:sp>
      <p:sp>
        <p:nvSpPr>
          <p:cNvPr id="4" name="Slide Number Placeholder 3"/>
          <p:cNvSpPr>
            <a:spLocks noGrp="1"/>
          </p:cNvSpPr>
          <p:nvPr>
            <p:ph type="sldNum" sz="quarter" idx="5"/>
          </p:nvPr>
        </p:nvSpPr>
        <p:spPr/>
        <p:txBody>
          <a:bodyPr/>
          <a:lstStyle/>
          <a:p>
            <a:fld id="{315467C8-137B-46C5-BF80-EAC912921E97}" type="slidenum">
              <a:rPr lang="en-US" smtClean="0"/>
              <a:t>21</a:t>
            </a:fld>
            <a:endParaRPr lang="en-US"/>
          </a:p>
        </p:txBody>
      </p:sp>
    </p:spTree>
    <p:extLst>
      <p:ext uri="{BB962C8B-B14F-4D97-AF65-F5344CB8AC3E}">
        <p14:creationId xmlns:p14="http://schemas.microsoft.com/office/powerpoint/2010/main" val="25902894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running JARM queries from a search engine, such as the Shodan, VirusTotal, and </a:t>
            </a:r>
            <a:r>
              <a:rPr lang="en-US" dirty="0" err="1"/>
              <a:t>PassiveTotal</a:t>
            </a:r>
            <a:r>
              <a:rPr lang="en-US" dirty="0"/>
              <a:t> platforms we referenced earlier?</a:t>
            </a:r>
            <a:br>
              <a:rPr lang="en-US" dirty="0"/>
            </a:br>
            <a:r>
              <a:rPr lang="en-US" dirty="0"/>
              <a:t>These search engines do not execute a new JARM query when you run a search in their platforms.</a:t>
            </a:r>
          </a:p>
          <a:p>
            <a:r>
              <a:rPr lang="en-US" dirty="0"/>
              <a:t>The results can take 60 seconds or so to come back, and the search engines are all about delivering results to you as quickly as possible.</a:t>
            </a:r>
          </a:p>
          <a:p>
            <a:r>
              <a:rPr lang="en-US" dirty="0"/>
              <a:t>To do this, they simply run a lookup of their internal database, also called a search index, to tell you what they know about what you were looking for.</a:t>
            </a:r>
          </a:p>
        </p:txBody>
      </p:sp>
      <p:sp>
        <p:nvSpPr>
          <p:cNvPr id="4" name="Slide Number Placeholder 3"/>
          <p:cNvSpPr>
            <a:spLocks noGrp="1"/>
          </p:cNvSpPr>
          <p:nvPr>
            <p:ph type="sldNum" sz="quarter" idx="5"/>
          </p:nvPr>
        </p:nvSpPr>
        <p:spPr/>
        <p:txBody>
          <a:bodyPr/>
          <a:lstStyle/>
          <a:p>
            <a:fld id="{315467C8-137B-46C5-BF80-EAC912921E97}" type="slidenum">
              <a:rPr lang="en-US" smtClean="0"/>
              <a:t>22</a:t>
            </a:fld>
            <a:endParaRPr lang="en-US"/>
          </a:p>
        </p:txBody>
      </p:sp>
    </p:spTree>
    <p:extLst>
      <p:ext uri="{BB962C8B-B14F-4D97-AF65-F5344CB8AC3E}">
        <p14:creationId xmlns:p14="http://schemas.microsoft.com/office/powerpoint/2010/main" val="1867117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the results coming back from and search engine are only as good as the last time the search engine updated its index.</a:t>
            </a:r>
          </a:p>
          <a:p>
            <a:r>
              <a:rPr lang="en-US" dirty="0"/>
              <a:t>And that’s true for any search engine, JARM or not, so it may be that the search engine has zero results and your own query pulls up the very latest results.</a:t>
            </a:r>
          </a:p>
          <a:p>
            <a:r>
              <a:rPr lang="en-US" dirty="0"/>
              <a:t>However, your own query probably won’t scale as well as a huge cluster of search engine servers could.</a:t>
            </a:r>
          </a:p>
          <a:p>
            <a:r>
              <a:rPr lang="en-US" dirty="0"/>
              <a:t>But that search engine could be fantastic for correlating which servers match your JARM across its entire index, so there is still some definite value to that.</a:t>
            </a:r>
          </a:p>
        </p:txBody>
      </p:sp>
      <p:sp>
        <p:nvSpPr>
          <p:cNvPr id="4" name="Slide Number Placeholder 3"/>
          <p:cNvSpPr>
            <a:spLocks noGrp="1"/>
          </p:cNvSpPr>
          <p:nvPr>
            <p:ph type="sldNum" sz="quarter" idx="5"/>
          </p:nvPr>
        </p:nvSpPr>
        <p:spPr/>
        <p:txBody>
          <a:bodyPr/>
          <a:lstStyle/>
          <a:p>
            <a:fld id="{315467C8-137B-46C5-BF80-EAC912921E97}" type="slidenum">
              <a:rPr lang="en-US" smtClean="0"/>
              <a:t>23</a:t>
            </a:fld>
            <a:endParaRPr lang="en-US"/>
          </a:p>
        </p:txBody>
      </p:sp>
    </p:spTree>
    <p:extLst>
      <p:ext uri="{BB962C8B-B14F-4D97-AF65-F5344CB8AC3E}">
        <p14:creationId xmlns:p14="http://schemas.microsoft.com/office/powerpoint/2010/main" val="1992688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factor with false positives is a project called JARM Randomizer</a:t>
            </a:r>
          </a:p>
          <a:p>
            <a:r>
              <a:rPr lang="en-US" dirty="0"/>
              <a:t>Security researchers from  developed a </a:t>
            </a:r>
            <a:r>
              <a:rPr lang="en-US" dirty="0" err="1"/>
              <a:t>Github</a:t>
            </a:r>
            <a:r>
              <a:rPr lang="en-US" dirty="0"/>
              <a:t> project for forging responses to the fingerprinting calls from the Python client.</a:t>
            </a:r>
          </a:p>
          <a:p>
            <a:r>
              <a:rPr lang="en-US" dirty="0"/>
              <a:t>JARM Randomizer then spits back inaccurate data</a:t>
            </a:r>
          </a:p>
          <a:p>
            <a:r>
              <a:rPr lang="en-US" dirty="0"/>
              <a:t>Does this mean JARM is now useless?</a:t>
            </a:r>
          </a:p>
          <a:p>
            <a:r>
              <a:rPr lang="en-US" dirty="0"/>
              <a:t>No, not really, although hard numbers on JARM users are very hard to come by, but we can safely say it is a tiny fraction of users</a:t>
            </a:r>
          </a:p>
          <a:p>
            <a:r>
              <a:rPr lang="en-US" dirty="0"/>
              <a:t>From that, we can further subdivide that tiny fraction of users into a much smaller subset that are deliberately deploying fabricated JARM values</a:t>
            </a:r>
          </a:p>
          <a:p>
            <a:r>
              <a:rPr lang="en-US" dirty="0"/>
              <a:t>By way of comparison, most web servers operate on the world wide web, and a much smaller fraction are on Tor</a:t>
            </a:r>
          </a:p>
          <a:p>
            <a:r>
              <a:rPr lang="en-US" dirty="0"/>
              <a:t>Simply put, JARM is not well known enough at this stage, but in the future, probably if someone created a “JARM Evasion” tool, made it easy to use, and baked it into a popular framework, then maybe.</a:t>
            </a:r>
          </a:p>
          <a:p>
            <a:r>
              <a:rPr lang="en-US" dirty="0"/>
              <a:t>But for now, JARM remains incredibly powerful and certainly relevant, but not foolproof.</a:t>
            </a:r>
          </a:p>
          <a:p>
            <a:r>
              <a:rPr lang="en-US" dirty="0"/>
              <a:t>JARM should not be used as a blocklist generator, but it can be a valuable step in that direction.</a:t>
            </a:r>
          </a:p>
          <a:p>
            <a:r>
              <a:rPr lang="en-US" dirty="0"/>
              <a:t>Earlier we spoke of using JARM as a nomination engine, to identify potential infrastructure to investigate.</a:t>
            </a:r>
          </a:p>
        </p:txBody>
      </p:sp>
      <p:sp>
        <p:nvSpPr>
          <p:cNvPr id="4" name="Slide Number Placeholder 3"/>
          <p:cNvSpPr>
            <a:spLocks noGrp="1"/>
          </p:cNvSpPr>
          <p:nvPr>
            <p:ph type="sldNum" sz="quarter" idx="5"/>
          </p:nvPr>
        </p:nvSpPr>
        <p:spPr/>
        <p:txBody>
          <a:bodyPr/>
          <a:lstStyle/>
          <a:p>
            <a:fld id="{315467C8-137B-46C5-BF80-EAC912921E97}" type="slidenum">
              <a:rPr lang="en-US" smtClean="0"/>
              <a:t>24</a:t>
            </a:fld>
            <a:endParaRPr lang="en-US"/>
          </a:p>
        </p:txBody>
      </p:sp>
    </p:spTree>
    <p:extLst>
      <p:ext uri="{BB962C8B-B14F-4D97-AF65-F5344CB8AC3E}">
        <p14:creationId xmlns:p14="http://schemas.microsoft.com/office/powerpoint/2010/main" val="3735073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way of comparison, most web servers operate on the world wide web, and a much smaller fraction are on Tor</a:t>
            </a:r>
          </a:p>
          <a:p>
            <a:r>
              <a:rPr lang="en-US" dirty="0"/>
              <a:t>Simply put, JARM is not well known enough at this stage, but in the future, probably if someone created a “JARM Evasion” tool, made it easy to use, and baked it into a popular framework, then maybe.</a:t>
            </a:r>
          </a:p>
          <a:p>
            <a:r>
              <a:rPr lang="en-US" dirty="0"/>
              <a:t>But for now, JARM remains incredibly powerful and certainly relevant, but not foolproof.</a:t>
            </a:r>
          </a:p>
          <a:p>
            <a:r>
              <a:rPr lang="en-US" dirty="0"/>
              <a:t>JARM should not be used as a blocklist generator, but it can be a valuable step in that direction.</a:t>
            </a:r>
          </a:p>
          <a:p>
            <a:r>
              <a:rPr lang="en-US" dirty="0"/>
              <a:t>Earlier we spoke of using JARM as a nomination engine, to identify potential infrastructure to investigate.</a:t>
            </a:r>
          </a:p>
          <a:p>
            <a:r>
              <a:rPr lang="en-US" dirty="0"/>
              <a:t>When properly understood, not just its strengths but the weaknesses too, JARM can be a powerful ally in proactively identifying attack infrastructure, often before it is even ready for production by the adversaries.</a:t>
            </a:r>
          </a:p>
        </p:txBody>
      </p:sp>
      <p:sp>
        <p:nvSpPr>
          <p:cNvPr id="4" name="Slide Number Placeholder 3"/>
          <p:cNvSpPr>
            <a:spLocks noGrp="1"/>
          </p:cNvSpPr>
          <p:nvPr>
            <p:ph type="sldNum" sz="quarter" idx="5"/>
          </p:nvPr>
        </p:nvSpPr>
        <p:spPr/>
        <p:txBody>
          <a:bodyPr/>
          <a:lstStyle/>
          <a:p>
            <a:fld id="{315467C8-137B-46C5-BF80-EAC912921E97}" type="slidenum">
              <a:rPr lang="en-US" smtClean="0"/>
              <a:t>25</a:t>
            </a:fld>
            <a:endParaRPr lang="en-US"/>
          </a:p>
        </p:txBody>
      </p:sp>
    </p:spTree>
    <p:extLst>
      <p:ext uri="{BB962C8B-B14F-4D97-AF65-F5344CB8AC3E}">
        <p14:creationId xmlns:p14="http://schemas.microsoft.com/office/powerpoint/2010/main" val="2883522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transition to my contact information, we have some of the top resources for JARM</a:t>
            </a:r>
          </a:p>
          <a:p>
            <a:r>
              <a:rPr lang="en-US" dirty="0"/>
              <a:t>Lastly, we are concluding with some selected JARM resources.</a:t>
            </a:r>
          </a:p>
          <a:p>
            <a:r>
              <a:rPr lang="en-US" dirty="0"/>
              <a:t>Now the </a:t>
            </a:r>
            <a:r>
              <a:rPr lang="en-US" dirty="0" err="1"/>
              <a:t>PaloAlto</a:t>
            </a:r>
            <a:r>
              <a:rPr lang="en-US" dirty="0"/>
              <a:t> project is a rewrite of the original JARM code to make it callable as a library and added proxy support.</a:t>
            </a:r>
          </a:p>
        </p:txBody>
      </p:sp>
      <p:sp>
        <p:nvSpPr>
          <p:cNvPr id="4" name="Slide Number Placeholder 3"/>
          <p:cNvSpPr>
            <a:spLocks noGrp="1"/>
          </p:cNvSpPr>
          <p:nvPr>
            <p:ph type="sldNum" sz="quarter" idx="5"/>
          </p:nvPr>
        </p:nvSpPr>
        <p:spPr/>
        <p:txBody>
          <a:bodyPr/>
          <a:lstStyle/>
          <a:p>
            <a:fld id="{315467C8-137B-46C5-BF80-EAC912921E97}" type="slidenum">
              <a:rPr lang="en-US" smtClean="0"/>
              <a:t>26</a:t>
            </a:fld>
            <a:endParaRPr lang="en-US"/>
          </a:p>
        </p:txBody>
      </p:sp>
    </p:spTree>
    <p:extLst>
      <p:ext uri="{BB962C8B-B14F-4D97-AF65-F5344CB8AC3E}">
        <p14:creationId xmlns:p14="http://schemas.microsoft.com/office/powerpoint/2010/main" val="242367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promised, my contact information is displayed in the slide</a:t>
            </a:r>
          </a:p>
        </p:txBody>
      </p:sp>
      <p:sp>
        <p:nvSpPr>
          <p:cNvPr id="4" name="Slide Number Placeholder 3"/>
          <p:cNvSpPr>
            <a:spLocks noGrp="1"/>
          </p:cNvSpPr>
          <p:nvPr>
            <p:ph type="sldNum" sz="quarter" idx="5"/>
          </p:nvPr>
        </p:nvSpPr>
        <p:spPr/>
        <p:txBody>
          <a:bodyPr/>
          <a:lstStyle/>
          <a:p>
            <a:fld id="{12948F71-760E-4289-B45D-10A355B945BF}" type="slidenum">
              <a:rPr lang="en-US" smtClean="0"/>
              <a:t>27</a:t>
            </a:fld>
            <a:endParaRPr lang="en-US"/>
          </a:p>
        </p:txBody>
      </p:sp>
    </p:spTree>
    <p:extLst>
      <p:ext uri="{BB962C8B-B14F-4D97-AF65-F5344CB8AC3E}">
        <p14:creationId xmlns:p14="http://schemas.microsoft.com/office/powerpoint/2010/main" val="1569516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22222"/>
                </a:solidFill>
                <a:effectLst/>
                <a:latin typeface="Verdana" panose="020B0604030504040204" pitchFamily="34" charset="0"/>
              </a:rPr>
              <a:t>MurmurHash</a:t>
            </a:r>
            <a:r>
              <a:rPr lang="en-US" b="0" i="0" dirty="0">
                <a:solidFill>
                  <a:srgbClr val="222222"/>
                </a:solidFill>
                <a:effectLst/>
                <a:latin typeface="Verdana" panose="020B0604030504040204" pitchFamily="34" charset="0"/>
              </a:rPr>
              <a:t> is a non-cryptographic hash function </a:t>
            </a:r>
            <a:r>
              <a:rPr lang="en-US" b="0" i="0" dirty="0">
                <a:solidFill>
                  <a:srgbClr val="202122"/>
                </a:solidFill>
                <a:effectLst/>
                <a:latin typeface="Arial" panose="020B0604020202020204" pitchFamily="34" charset="0"/>
              </a:rPr>
              <a:t>created by Austin Appleby in 2008.</a:t>
            </a:r>
          </a:p>
          <a:p>
            <a:r>
              <a:rPr lang="en-US" dirty="0"/>
              <a:t>Unlike cryptographic hash functions, and there was even a contest for reversing </a:t>
            </a:r>
            <a:r>
              <a:rPr lang="en-US" b="0" i="0" dirty="0" err="1">
                <a:solidFill>
                  <a:srgbClr val="222222"/>
                </a:solidFill>
                <a:effectLst/>
                <a:latin typeface="Verdana" panose="020B0604030504040204" pitchFamily="34" charset="0"/>
              </a:rPr>
              <a:t>MurmurHash</a:t>
            </a:r>
            <a:r>
              <a:rPr lang="en-US" dirty="0"/>
              <a:t>.</a:t>
            </a:r>
          </a:p>
          <a:p>
            <a:r>
              <a:rPr lang="en-US" dirty="0"/>
              <a:t>For this reason, it not good for cryptography.</a:t>
            </a:r>
          </a:p>
          <a:p>
            <a:r>
              <a:rPr lang="en-US" dirty="0"/>
              <a:t>Despite the potential for collisions, </a:t>
            </a:r>
            <a:r>
              <a:rPr lang="en-US" b="0" i="0" dirty="0" err="1">
                <a:solidFill>
                  <a:srgbClr val="222222"/>
                </a:solidFill>
                <a:effectLst/>
                <a:latin typeface="Verdana" panose="020B0604030504040204" pitchFamily="34" charset="0"/>
              </a:rPr>
              <a:t>MurmurHash</a:t>
            </a:r>
            <a:r>
              <a:rPr lang="en-US" b="0" i="0" dirty="0">
                <a:solidFill>
                  <a:srgbClr val="222222"/>
                </a:solidFill>
                <a:effectLst/>
                <a:latin typeface="Verdana" panose="020B0604030504040204" pitchFamily="34" charset="0"/>
              </a:rPr>
              <a:t> is actually really valuable in neural networking.</a:t>
            </a:r>
          </a:p>
          <a:p>
            <a:r>
              <a:rPr lang="en-US" b="0" i="0" dirty="0">
                <a:solidFill>
                  <a:srgbClr val="222222"/>
                </a:solidFill>
                <a:effectLst/>
                <a:latin typeface="Verdana" panose="020B0604030504040204" pitchFamily="34" charset="0"/>
              </a:rPr>
              <a:t>But for our use case today, we will look at adversary tracking, and even a nice use case for bug bounties. </a:t>
            </a:r>
            <a:endParaRPr lang="en-US" dirty="0"/>
          </a:p>
        </p:txBody>
      </p:sp>
      <p:sp>
        <p:nvSpPr>
          <p:cNvPr id="4" name="Slide Number Placeholder 3"/>
          <p:cNvSpPr>
            <a:spLocks noGrp="1"/>
          </p:cNvSpPr>
          <p:nvPr>
            <p:ph type="sldNum" sz="quarter" idx="5"/>
          </p:nvPr>
        </p:nvSpPr>
        <p:spPr/>
        <p:txBody>
          <a:bodyPr/>
          <a:lstStyle/>
          <a:p>
            <a:fld id="{315467C8-137B-46C5-BF80-EAC912921E97}" type="slidenum">
              <a:rPr lang="en-US" smtClean="0"/>
              <a:t>3</a:t>
            </a:fld>
            <a:endParaRPr lang="en-US"/>
          </a:p>
        </p:txBody>
      </p:sp>
    </p:spTree>
    <p:extLst>
      <p:ext uri="{BB962C8B-B14F-4D97-AF65-F5344CB8AC3E}">
        <p14:creationId xmlns:p14="http://schemas.microsoft.com/office/powerpoint/2010/main" val="466919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22222"/>
                </a:solidFill>
                <a:effectLst/>
                <a:latin typeface="Verdana" panose="020B0604030504040204" pitchFamily="34" charset="0"/>
              </a:rPr>
              <a:t>MurMurHash</a:t>
            </a:r>
            <a:r>
              <a:rPr lang="en-US" b="0" i="0" dirty="0">
                <a:solidFill>
                  <a:srgbClr val="222222"/>
                </a:solidFill>
                <a:effectLst/>
                <a:latin typeface="Verdana" panose="020B0604030504040204" pitchFamily="34" charset="0"/>
              </a:rPr>
              <a:t> allows you to calculate a hash value for the favicon graphic.</a:t>
            </a:r>
          </a:p>
          <a:p>
            <a:r>
              <a:rPr lang="en-US" b="0" i="0" dirty="0">
                <a:solidFill>
                  <a:srgbClr val="222222"/>
                </a:solidFill>
                <a:effectLst/>
                <a:latin typeface="Verdana" panose="020B0604030504040204" pitchFamily="34" charset="0"/>
              </a:rPr>
              <a:t>This is the little 16x16 or 32x32 icon that shows up on the browser tab, and they used to display in the address bar.</a:t>
            </a:r>
          </a:p>
          <a:p>
            <a:r>
              <a:rPr lang="en-US" b="0" i="0" dirty="0">
                <a:solidFill>
                  <a:srgbClr val="222222"/>
                </a:solidFill>
                <a:effectLst/>
                <a:latin typeface="Verdana" panose="020B0604030504040204" pitchFamily="34" charset="0"/>
              </a:rPr>
              <a:t>At Fifth Third Bank, we track multiple actors that set up bogus sites for credential harvesting.</a:t>
            </a:r>
          </a:p>
          <a:p>
            <a:r>
              <a:rPr lang="en-US" b="0" i="0" dirty="0">
                <a:solidFill>
                  <a:srgbClr val="222222"/>
                </a:solidFill>
                <a:effectLst/>
                <a:latin typeface="Verdana" panose="020B0604030504040204" pitchFamily="34" charset="0"/>
              </a:rPr>
              <a:t>When we study the websites, they often include the Favicon graphic.</a:t>
            </a:r>
          </a:p>
          <a:p>
            <a:r>
              <a:rPr lang="en-US" b="0" i="0" dirty="0">
                <a:solidFill>
                  <a:srgbClr val="222222"/>
                </a:solidFill>
                <a:effectLst/>
                <a:latin typeface="Verdana" panose="020B0604030504040204" pitchFamily="34" charset="0"/>
              </a:rPr>
              <a:t>Wouldn’t it be useful to proactively identify these websites, and issue takedown orders.</a:t>
            </a:r>
          </a:p>
          <a:p>
            <a:r>
              <a:rPr lang="en-US" b="0" i="0" dirty="0">
                <a:solidFill>
                  <a:srgbClr val="222222"/>
                </a:solidFill>
                <a:effectLst/>
                <a:latin typeface="Verdana" panose="020B0604030504040204" pitchFamily="34" charset="0"/>
              </a:rPr>
              <a:t>That’s where </a:t>
            </a:r>
            <a:r>
              <a:rPr lang="en-US" b="0" i="0" dirty="0" err="1">
                <a:solidFill>
                  <a:srgbClr val="222222"/>
                </a:solidFill>
                <a:effectLst/>
                <a:latin typeface="Verdana" panose="020B0604030504040204" pitchFamily="34" charset="0"/>
              </a:rPr>
              <a:t>MurMurHashing</a:t>
            </a:r>
            <a:r>
              <a:rPr lang="en-US" b="0" i="0" dirty="0">
                <a:solidFill>
                  <a:srgbClr val="222222"/>
                </a:solidFill>
                <a:effectLst/>
                <a:latin typeface="Verdana" panose="020B0604030504040204" pitchFamily="34" charset="0"/>
              </a:rPr>
              <a:t> comes in.</a:t>
            </a:r>
          </a:p>
        </p:txBody>
      </p:sp>
      <p:sp>
        <p:nvSpPr>
          <p:cNvPr id="4" name="Slide Number Placeholder 3"/>
          <p:cNvSpPr>
            <a:spLocks noGrp="1"/>
          </p:cNvSpPr>
          <p:nvPr>
            <p:ph type="sldNum" sz="quarter" idx="5"/>
          </p:nvPr>
        </p:nvSpPr>
        <p:spPr/>
        <p:txBody>
          <a:bodyPr/>
          <a:lstStyle/>
          <a:p>
            <a:fld id="{315467C8-137B-46C5-BF80-EAC912921E97}" type="slidenum">
              <a:rPr lang="en-US" smtClean="0"/>
              <a:t>4</a:t>
            </a:fld>
            <a:endParaRPr lang="en-US"/>
          </a:p>
        </p:txBody>
      </p:sp>
    </p:spTree>
    <p:extLst>
      <p:ext uri="{BB962C8B-B14F-4D97-AF65-F5344CB8AC3E}">
        <p14:creationId xmlns:p14="http://schemas.microsoft.com/office/powerpoint/2010/main" val="518143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turns out that credential harvester actors really like to use </a:t>
            </a:r>
            <a:r>
              <a:rPr lang="en-US" dirty="0" err="1"/>
              <a:t>HTTrack</a:t>
            </a:r>
            <a:r>
              <a:rPr lang="en-US" dirty="0"/>
              <a:t>, an impressive application that effectively creates a near-exact clone of websites</a:t>
            </a:r>
          </a:p>
          <a:p>
            <a:r>
              <a:rPr lang="en-US" dirty="0"/>
              <a:t>When they use </a:t>
            </a:r>
            <a:r>
              <a:rPr lang="en-US" dirty="0" err="1"/>
              <a:t>HTTrack</a:t>
            </a:r>
            <a:r>
              <a:rPr lang="en-US" dirty="0"/>
              <a:t>, the application tends to include the Favicon by default, and by including that little graphic, the result looks more compelling to a potential victim.</a:t>
            </a:r>
          </a:p>
          <a:p>
            <a:r>
              <a:rPr lang="en-US" dirty="0"/>
              <a:t>So now, enter </a:t>
            </a:r>
            <a:r>
              <a:rPr lang="en-US" dirty="0" err="1"/>
              <a:t>MurMurhash</a:t>
            </a:r>
            <a:r>
              <a:rPr lang="en-US" dirty="0"/>
              <a:t>.</a:t>
            </a:r>
          </a:p>
          <a:p>
            <a:r>
              <a:rPr lang="en-US" dirty="0"/>
              <a:t>First, we want the exact URL of the Favicon, so we can feed it to </a:t>
            </a:r>
            <a:r>
              <a:rPr lang="en-US" dirty="0" err="1"/>
              <a:t>MurMurhash</a:t>
            </a:r>
            <a:r>
              <a:rPr lang="en-US" dirty="0"/>
              <a:t>.</a:t>
            </a:r>
          </a:p>
          <a:p>
            <a:r>
              <a:rPr lang="en-US" dirty="0"/>
              <a:t>One really simple way is to view the source, and extract the path</a:t>
            </a:r>
          </a:p>
        </p:txBody>
      </p:sp>
      <p:sp>
        <p:nvSpPr>
          <p:cNvPr id="4" name="Slide Number Placeholder 3"/>
          <p:cNvSpPr>
            <a:spLocks noGrp="1"/>
          </p:cNvSpPr>
          <p:nvPr>
            <p:ph type="sldNum" sz="quarter" idx="5"/>
          </p:nvPr>
        </p:nvSpPr>
        <p:spPr/>
        <p:txBody>
          <a:bodyPr/>
          <a:lstStyle/>
          <a:p>
            <a:fld id="{315467C8-137B-46C5-BF80-EAC912921E97}" type="slidenum">
              <a:rPr lang="en-US" smtClean="0"/>
              <a:t>5</a:t>
            </a:fld>
            <a:endParaRPr lang="en-US"/>
          </a:p>
        </p:txBody>
      </p:sp>
    </p:spTree>
    <p:extLst>
      <p:ext uri="{BB962C8B-B14F-4D97-AF65-F5344CB8AC3E}">
        <p14:creationId xmlns:p14="http://schemas.microsoft.com/office/powerpoint/2010/main" val="3682469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the </a:t>
            </a:r>
            <a:r>
              <a:rPr lang="en-US" dirty="0" err="1"/>
              <a:t>MurMurhHash</a:t>
            </a:r>
            <a:r>
              <a:rPr lang="en-US" dirty="0"/>
              <a:t>, we can use the </a:t>
            </a:r>
            <a:r>
              <a:rPr lang="en-US" dirty="0" err="1"/>
              <a:t>ShodanIsh</a:t>
            </a:r>
            <a:r>
              <a:rPr lang="en-US" dirty="0"/>
              <a:t> project</a:t>
            </a:r>
          </a:p>
          <a:p>
            <a:r>
              <a:rPr lang="en-US" dirty="0" err="1"/>
              <a:t>ShodanIsh</a:t>
            </a:r>
            <a:r>
              <a:rPr lang="en-US" dirty="0"/>
              <a:t> is available on GitHub, run it and provide your domain.</a:t>
            </a:r>
          </a:p>
          <a:p>
            <a:r>
              <a:rPr lang="en-US" dirty="0" err="1"/>
              <a:t>ShodanIsh</a:t>
            </a:r>
            <a:r>
              <a:rPr lang="en-US" dirty="0"/>
              <a:t> calculates the favicon and generates a Shodan URL to query</a:t>
            </a:r>
          </a:p>
          <a:p>
            <a:endParaRPr lang="en-US" dirty="0"/>
          </a:p>
          <a:p>
            <a:endParaRPr lang="en-US" dirty="0"/>
          </a:p>
        </p:txBody>
      </p:sp>
      <p:sp>
        <p:nvSpPr>
          <p:cNvPr id="4" name="Slide Number Placeholder 3"/>
          <p:cNvSpPr>
            <a:spLocks noGrp="1"/>
          </p:cNvSpPr>
          <p:nvPr>
            <p:ph type="sldNum" sz="quarter" idx="5"/>
          </p:nvPr>
        </p:nvSpPr>
        <p:spPr/>
        <p:txBody>
          <a:bodyPr/>
          <a:lstStyle/>
          <a:p>
            <a:fld id="{315467C8-137B-46C5-BF80-EAC912921E97}" type="slidenum">
              <a:rPr lang="en-US" smtClean="0"/>
              <a:t>6</a:t>
            </a:fld>
            <a:endParaRPr lang="en-US"/>
          </a:p>
        </p:txBody>
      </p:sp>
    </p:spTree>
    <p:extLst>
      <p:ext uri="{BB962C8B-B14F-4D97-AF65-F5344CB8AC3E}">
        <p14:creationId xmlns:p14="http://schemas.microsoft.com/office/powerpoint/2010/main" val="1507106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hash value, we can hunt for other websites that have the same hash value as our Favicon.</a:t>
            </a:r>
          </a:p>
          <a:p>
            <a:r>
              <a:rPr lang="en-US" dirty="0"/>
              <a:t>Fortunately, there are several third-party services that you can query for </a:t>
            </a:r>
            <a:r>
              <a:rPr lang="en-US" dirty="0" err="1"/>
              <a:t>MurMur</a:t>
            </a:r>
            <a:r>
              <a:rPr lang="en-US" dirty="0"/>
              <a:t> hashes.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begin with MMH Dan, also from </a:t>
            </a:r>
            <a:r>
              <a:rPr lang="en-US" dirty="0" err="1"/>
              <a:t>Github</a:t>
            </a:r>
            <a:r>
              <a:rPr lang="en-US" dirty="0"/>
              <a:t>, we enter the domain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click calculate and not only do we get the </a:t>
            </a:r>
            <a:r>
              <a:rPr lang="en-US" dirty="0" err="1"/>
              <a:t>MurMur</a:t>
            </a:r>
            <a:r>
              <a:rPr lang="en-US" dirty="0"/>
              <a:t> Hash, but four URLs for third party services</a:t>
            </a:r>
          </a:p>
          <a:p>
            <a:endParaRPr lang="en-US" dirty="0"/>
          </a:p>
          <a:p>
            <a:endParaRPr lang="en-US" dirty="0"/>
          </a:p>
        </p:txBody>
      </p:sp>
      <p:sp>
        <p:nvSpPr>
          <p:cNvPr id="4" name="Slide Number Placeholder 3"/>
          <p:cNvSpPr>
            <a:spLocks noGrp="1"/>
          </p:cNvSpPr>
          <p:nvPr>
            <p:ph type="sldNum" sz="quarter" idx="5"/>
          </p:nvPr>
        </p:nvSpPr>
        <p:spPr/>
        <p:txBody>
          <a:bodyPr/>
          <a:lstStyle/>
          <a:p>
            <a:fld id="{315467C8-137B-46C5-BF80-EAC912921E97}" type="slidenum">
              <a:rPr lang="en-US" smtClean="0"/>
              <a:t>7</a:t>
            </a:fld>
            <a:endParaRPr lang="en-US"/>
          </a:p>
        </p:txBody>
      </p:sp>
    </p:spTree>
    <p:extLst>
      <p:ext uri="{BB962C8B-B14F-4D97-AF65-F5344CB8AC3E}">
        <p14:creationId xmlns:p14="http://schemas.microsoft.com/office/powerpoint/2010/main" val="260247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hash value, we can hunt for other websites that have the same hash value as our Favicon.</a:t>
            </a:r>
          </a:p>
          <a:p>
            <a:r>
              <a:rPr lang="en-US" dirty="0"/>
              <a:t>Fortunately, there are several third-party services that you can query for </a:t>
            </a:r>
            <a:r>
              <a:rPr lang="en-US" dirty="0" err="1"/>
              <a:t>MurMur</a:t>
            </a:r>
            <a:r>
              <a:rPr lang="en-US" dirty="0"/>
              <a:t> hashes.</a:t>
            </a:r>
          </a:p>
          <a:p>
            <a:r>
              <a:rPr lang="en-US" dirty="0"/>
              <a:t>Here we found a website with the same </a:t>
            </a:r>
            <a:r>
              <a:rPr lang="en-US" dirty="0" err="1"/>
              <a:t>FavIcon</a:t>
            </a:r>
            <a:r>
              <a:rPr lang="en-US" dirty="0"/>
              <a:t> as PayPal, on the URLScan.io website</a:t>
            </a:r>
          </a:p>
          <a:p>
            <a:r>
              <a:rPr lang="en-US" dirty="0"/>
              <a:t>You will notice in the lower left corner, circled in red, that Google has flagged the site as malicious</a:t>
            </a:r>
          </a:p>
          <a:p>
            <a:r>
              <a:rPr lang="en-US" dirty="0"/>
              <a:t>Then we have a screenshot to the right of it, also circled in red.</a:t>
            </a:r>
          </a:p>
          <a:p>
            <a:r>
              <a:rPr lang="en-US" dirty="0"/>
              <a:t>In case your Arabic is not as good as your English, I used the Google Translate app on my iPhone</a:t>
            </a:r>
          </a:p>
          <a:p>
            <a:r>
              <a:rPr lang="en-US" dirty="0"/>
              <a:t>This is a pro-tip, because the smartphone app will display a translation right there on the screen of your phone</a:t>
            </a:r>
          </a:p>
          <a:p>
            <a:r>
              <a:rPr lang="en-US" dirty="0"/>
              <a:t>Here, we show that with the green arrow</a:t>
            </a:r>
          </a:p>
          <a:p>
            <a:r>
              <a:rPr lang="en-US" dirty="0"/>
              <a:t>So, we have a site we have detected through </a:t>
            </a:r>
            <a:r>
              <a:rPr lang="en-US" dirty="0" err="1"/>
              <a:t>MurMur</a:t>
            </a:r>
            <a:r>
              <a:rPr lang="en-US" dirty="0"/>
              <a:t> hashes that is excellent for a takedown request</a:t>
            </a:r>
          </a:p>
          <a:p>
            <a:endParaRPr lang="en-US" dirty="0"/>
          </a:p>
        </p:txBody>
      </p:sp>
      <p:sp>
        <p:nvSpPr>
          <p:cNvPr id="4" name="Slide Number Placeholder 3"/>
          <p:cNvSpPr>
            <a:spLocks noGrp="1"/>
          </p:cNvSpPr>
          <p:nvPr>
            <p:ph type="sldNum" sz="quarter" idx="5"/>
          </p:nvPr>
        </p:nvSpPr>
        <p:spPr/>
        <p:txBody>
          <a:bodyPr/>
          <a:lstStyle/>
          <a:p>
            <a:fld id="{315467C8-137B-46C5-BF80-EAC912921E97}" type="slidenum">
              <a:rPr lang="en-US" smtClean="0"/>
              <a:t>8</a:t>
            </a:fld>
            <a:endParaRPr lang="en-US"/>
          </a:p>
        </p:txBody>
      </p:sp>
    </p:spTree>
    <p:extLst>
      <p:ext uri="{BB962C8B-B14F-4D97-AF65-F5344CB8AC3E}">
        <p14:creationId xmlns:p14="http://schemas.microsoft.com/office/powerpoint/2010/main" val="3392685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transition to Takedowns and then JARM hashes, we have some of the top resources for </a:t>
            </a:r>
            <a:r>
              <a:rPr lang="en-US" dirty="0" err="1"/>
              <a:t>MurMur</a:t>
            </a:r>
            <a:r>
              <a:rPr lang="en-US" dirty="0"/>
              <a:t> hashes</a:t>
            </a:r>
          </a:p>
          <a:p>
            <a:r>
              <a:rPr lang="en-US" dirty="0"/>
              <a:t>Please notice the link to my </a:t>
            </a:r>
            <a:r>
              <a:rPr lang="en-US" dirty="0" err="1"/>
              <a:t>Github</a:t>
            </a:r>
            <a:r>
              <a:rPr lang="en-US" dirty="0"/>
              <a:t> at the bottom of the screen, all resources we cover in this presentation are linked there</a:t>
            </a:r>
          </a:p>
          <a:p>
            <a:r>
              <a:rPr lang="en-US" dirty="0"/>
              <a:t>The left column is completely free resources</a:t>
            </a:r>
          </a:p>
          <a:p>
            <a:r>
              <a:rPr lang="en-US" dirty="0"/>
              <a:t>The right column are commercial but allow a small number of lookups with an account</a:t>
            </a:r>
          </a:p>
        </p:txBody>
      </p:sp>
      <p:sp>
        <p:nvSpPr>
          <p:cNvPr id="4" name="Slide Number Placeholder 3"/>
          <p:cNvSpPr>
            <a:spLocks noGrp="1"/>
          </p:cNvSpPr>
          <p:nvPr>
            <p:ph type="sldNum" sz="quarter" idx="5"/>
          </p:nvPr>
        </p:nvSpPr>
        <p:spPr/>
        <p:txBody>
          <a:bodyPr/>
          <a:lstStyle/>
          <a:p>
            <a:fld id="{315467C8-137B-46C5-BF80-EAC912921E97}" type="slidenum">
              <a:rPr lang="en-US" smtClean="0"/>
              <a:t>9</a:t>
            </a:fld>
            <a:endParaRPr lang="en-US"/>
          </a:p>
        </p:txBody>
      </p:sp>
    </p:spTree>
    <p:extLst>
      <p:ext uri="{BB962C8B-B14F-4D97-AF65-F5344CB8AC3E}">
        <p14:creationId xmlns:p14="http://schemas.microsoft.com/office/powerpoint/2010/main" val="3978398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E83DD-1E65-4607-ACFD-4705EA0757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9FD51F5-B06C-491D-AE75-D46A5DE655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C90E0E-E4F2-4669-AAEA-E5E7198E1808}"/>
              </a:ext>
            </a:extLst>
          </p:cNvPr>
          <p:cNvSpPr>
            <a:spLocks noGrp="1"/>
          </p:cNvSpPr>
          <p:nvPr>
            <p:ph type="dt" sz="half" idx="10"/>
          </p:nvPr>
        </p:nvSpPr>
        <p:spPr/>
        <p:txBody>
          <a:bodyPr/>
          <a:lstStyle/>
          <a:p>
            <a:fld id="{C362FCFE-4E86-4D7C-8D98-241906EE7C44}" type="datetimeFigureOut">
              <a:rPr lang="en-US" smtClean="0"/>
              <a:t>3/3/2022</a:t>
            </a:fld>
            <a:endParaRPr lang="en-US"/>
          </a:p>
        </p:txBody>
      </p:sp>
      <p:sp>
        <p:nvSpPr>
          <p:cNvPr id="5" name="Footer Placeholder 4">
            <a:extLst>
              <a:ext uri="{FF2B5EF4-FFF2-40B4-BE49-F238E27FC236}">
                <a16:creationId xmlns:a16="http://schemas.microsoft.com/office/drawing/2014/main" id="{C2648768-9997-4A4C-90A1-AAD7ACE00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22A7E-A3BE-42C6-AE7A-92B815607687}"/>
              </a:ext>
            </a:extLst>
          </p:cNvPr>
          <p:cNvSpPr>
            <a:spLocks noGrp="1"/>
          </p:cNvSpPr>
          <p:nvPr>
            <p:ph type="sldNum" sz="quarter" idx="12"/>
          </p:nvPr>
        </p:nvSpPr>
        <p:spPr/>
        <p:txBody>
          <a:bodyPr/>
          <a:lstStyle/>
          <a:p>
            <a:fld id="{81681DCC-BF63-4F78-B762-7FD52441A7E2}" type="slidenum">
              <a:rPr lang="en-US" smtClean="0"/>
              <a:t>‹#›</a:t>
            </a:fld>
            <a:endParaRPr lang="en-US"/>
          </a:p>
        </p:txBody>
      </p:sp>
    </p:spTree>
    <p:extLst>
      <p:ext uri="{BB962C8B-B14F-4D97-AF65-F5344CB8AC3E}">
        <p14:creationId xmlns:p14="http://schemas.microsoft.com/office/powerpoint/2010/main" val="1544129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5253-D160-4DC3-8424-D6CE36C198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B2DB25-5B60-40A9-9B9C-CED0D55FD8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0B4F5C-B8B0-4EA6-B0D5-FB538B487C37}"/>
              </a:ext>
            </a:extLst>
          </p:cNvPr>
          <p:cNvSpPr>
            <a:spLocks noGrp="1"/>
          </p:cNvSpPr>
          <p:nvPr>
            <p:ph type="dt" sz="half" idx="10"/>
          </p:nvPr>
        </p:nvSpPr>
        <p:spPr/>
        <p:txBody>
          <a:bodyPr/>
          <a:lstStyle/>
          <a:p>
            <a:fld id="{C362FCFE-4E86-4D7C-8D98-241906EE7C44}" type="datetimeFigureOut">
              <a:rPr lang="en-US" smtClean="0"/>
              <a:t>3/3/2022</a:t>
            </a:fld>
            <a:endParaRPr lang="en-US"/>
          </a:p>
        </p:txBody>
      </p:sp>
      <p:sp>
        <p:nvSpPr>
          <p:cNvPr id="5" name="Footer Placeholder 4">
            <a:extLst>
              <a:ext uri="{FF2B5EF4-FFF2-40B4-BE49-F238E27FC236}">
                <a16:creationId xmlns:a16="http://schemas.microsoft.com/office/drawing/2014/main" id="{557E7D9D-F7C9-4B83-890D-50009D27A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87889-ECA4-4BBE-B66D-98AE49841325}"/>
              </a:ext>
            </a:extLst>
          </p:cNvPr>
          <p:cNvSpPr>
            <a:spLocks noGrp="1"/>
          </p:cNvSpPr>
          <p:nvPr>
            <p:ph type="sldNum" sz="quarter" idx="12"/>
          </p:nvPr>
        </p:nvSpPr>
        <p:spPr/>
        <p:txBody>
          <a:bodyPr/>
          <a:lstStyle/>
          <a:p>
            <a:fld id="{81681DCC-BF63-4F78-B762-7FD52441A7E2}" type="slidenum">
              <a:rPr lang="en-US" smtClean="0"/>
              <a:t>‹#›</a:t>
            </a:fld>
            <a:endParaRPr lang="en-US"/>
          </a:p>
        </p:txBody>
      </p:sp>
    </p:spTree>
    <p:extLst>
      <p:ext uri="{BB962C8B-B14F-4D97-AF65-F5344CB8AC3E}">
        <p14:creationId xmlns:p14="http://schemas.microsoft.com/office/powerpoint/2010/main" val="842637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8C8F5D-54CF-49DF-82A7-7F25F727E6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B1C239-7509-4FCA-933A-A604CF4143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98A297-3026-49C5-B8A4-F1F3E71DE628}"/>
              </a:ext>
            </a:extLst>
          </p:cNvPr>
          <p:cNvSpPr>
            <a:spLocks noGrp="1"/>
          </p:cNvSpPr>
          <p:nvPr>
            <p:ph type="dt" sz="half" idx="10"/>
          </p:nvPr>
        </p:nvSpPr>
        <p:spPr/>
        <p:txBody>
          <a:bodyPr/>
          <a:lstStyle/>
          <a:p>
            <a:fld id="{C362FCFE-4E86-4D7C-8D98-241906EE7C44}" type="datetimeFigureOut">
              <a:rPr lang="en-US" smtClean="0"/>
              <a:t>3/3/2022</a:t>
            </a:fld>
            <a:endParaRPr lang="en-US"/>
          </a:p>
        </p:txBody>
      </p:sp>
      <p:sp>
        <p:nvSpPr>
          <p:cNvPr id="5" name="Footer Placeholder 4">
            <a:extLst>
              <a:ext uri="{FF2B5EF4-FFF2-40B4-BE49-F238E27FC236}">
                <a16:creationId xmlns:a16="http://schemas.microsoft.com/office/drawing/2014/main" id="{DE9F112C-4AD6-4CCA-9F01-00DBEA77F8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DEBA6-68FD-45D5-B484-C96A6733FEE9}"/>
              </a:ext>
            </a:extLst>
          </p:cNvPr>
          <p:cNvSpPr>
            <a:spLocks noGrp="1"/>
          </p:cNvSpPr>
          <p:nvPr>
            <p:ph type="sldNum" sz="quarter" idx="12"/>
          </p:nvPr>
        </p:nvSpPr>
        <p:spPr/>
        <p:txBody>
          <a:bodyPr/>
          <a:lstStyle/>
          <a:p>
            <a:fld id="{81681DCC-BF63-4F78-B762-7FD52441A7E2}" type="slidenum">
              <a:rPr lang="en-US" smtClean="0"/>
              <a:t>‹#›</a:t>
            </a:fld>
            <a:endParaRPr lang="en-US"/>
          </a:p>
        </p:txBody>
      </p:sp>
    </p:spTree>
    <p:extLst>
      <p:ext uri="{BB962C8B-B14F-4D97-AF65-F5344CB8AC3E}">
        <p14:creationId xmlns:p14="http://schemas.microsoft.com/office/powerpoint/2010/main" val="428674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E001F-254E-42BD-8BA2-F55D8068F5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D63923-E142-4B1F-B3FF-11E96D4BF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166AB9-53D9-4BF6-88F9-51204115EF38}"/>
              </a:ext>
            </a:extLst>
          </p:cNvPr>
          <p:cNvSpPr>
            <a:spLocks noGrp="1"/>
          </p:cNvSpPr>
          <p:nvPr>
            <p:ph type="dt" sz="half" idx="10"/>
          </p:nvPr>
        </p:nvSpPr>
        <p:spPr/>
        <p:txBody>
          <a:bodyPr/>
          <a:lstStyle/>
          <a:p>
            <a:fld id="{C362FCFE-4E86-4D7C-8D98-241906EE7C44}" type="datetimeFigureOut">
              <a:rPr lang="en-US" smtClean="0"/>
              <a:t>3/3/2022</a:t>
            </a:fld>
            <a:endParaRPr lang="en-US"/>
          </a:p>
        </p:txBody>
      </p:sp>
      <p:sp>
        <p:nvSpPr>
          <p:cNvPr id="5" name="Footer Placeholder 4">
            <a:extLst>
              <a:ext uri="{FF2B5EF4-FFF2-40B4-BE49-F238E27FC236}">
                <a16:creationId xmlns:a16="http://schemas.microsoft.com/office/drawing/2014/main" id="{333AA6D1-FEB0-4ED9-969B-1DAF671DAD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DE133B-6AA2-47B4-895A-BFE2B7F45397}"/>
              </a:ext>
            </a:extLst>
          </p:cNvPr>
          <p:cNvSpPr>
            <a:spLocks noGrp="1"/>
          </p:cNvSpPr>
          <p:nvPr>
            <p:ph type="sldNum" sz="quarter" idx="12"/>
          </p:nvPr>
        </p:nvSpPr>
        <p:spPr/>
        <p:txBody>
          <a:bodyPr/>
          <a:lstStyle/>
          <a:p>
            <a:fld id="{81681DCC-BF63-4F78-B762-7FD52441A7E2}" type="slidenum">
              <a:rPr lang="en-US" smtClean="0"/>
              <a:t>‹#›</a:t>
            </a:fld>
            <a:endParaRPr lang="en-US"/>
          </a:p>
        </p:txBody>
      </p:sp>
    </p:spTree>
    <p:extLst>
      <p:ext uri="{BB962C8B-B14F-4D97-AF65-F5344CB8AC3E}">
        <p14:creationId xmlns:p14="http://schemas.microsoft.com/office/powerpoint/2010/main" val="1354939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EB43-29C3-4DC3-AB81-17E21A9FC3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82B856-32CF-475B-9781-AEDB04917B4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F3CD95-FFF8-4951-A976-EE73DC25A341}"/>
              </a:ext>
            </a:extLst>
          </p:cNvPr>
          <p:cNvSpPr>
            <a:spLocks noGrp="1"/>
          </p:cNvSpPr>
          <p:nvPr>
            <p:ph type="dt" sz="half" idx="10"/>
          </p:nvPr>
        </p:nvSpPr>
        <p:spPr/>
        <p:txBody>
          <a:bodyPr/>
          <a:lstStyle/>
          <a:p>
            <a:fld id="{C362FCFE-4E86-4D7C-8D98-241906EE7C44}" type="datetimeFigureOut">
              <a:rPr lang="en-US" smtClean="0"/>
              <a:t>3/3/2022</a:t>
            </a:fld>
            <a:endParaRPr lang="en-US"/>
          </a:p>
        </p:txBody>
      </p:sp>
      <p:sp>
        <p:nvSpPr>
          <p:cNvPr id="5" name="Footer Placeholder 4">
            <a:extLst>
              <a:ext uri="{FF2B5EF4-FFF2-40B4-BE49-F238E27FC236}">
                <a16:creationId xmlns:a16="http://schemas.microsoft.com/office/drawing/2014/main" id="{2BA1F486-0BBF-4CA9-9805-06D7E5E5FD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BDE77-BE30-4E50-A207-DF79ABE9E04D}"/>
              </a:ext>
            </a:extLst>
          </p:cNvPr>
          <p:cNvSpPr>
            <a:spLocks noGrp="1"/>
          </p:cNvSpPr>
          <p:nvPr>
            <p:ph type="sldNum" sz="quarter" idx="12"/>
          </p:nvPr>
        </p:nvSpPr>
        <p:spPr/>
        <p:txBody>
          <a:bodyPr/>
          <a:lstStyle/>
          <a:p>
            <a:fld id="{81681DCC-BF63-4F78-B762-7FD52441A7E2}" type="slidenum">
              <a:rPr lang="en-US" smtClean="0"/>
              <a:t>‹#›</a:t>
            </a:fld>
            <a:endParaRPr lang="en-US"/>
          </a:p>
        </p:txBody>
      </p:sp>
    </p:spTree>
    <p:extLst>
      <p:ext uri="{BB962C8B-B14F-4D97-AF65-F5344CB8AC3E}">
        <p14:creationId xmlns:p14="http://schemas.microsoft.com/office/powerpoint/2010/main" val="2130895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88DE-CDFC-40FC-82BC-C11EC2F1D1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F8A522-1DB0-4A75-8353-CC7F86C226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5A86B0-5D18-4577-9C3F-64EF14DE99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C366E3-09E9-4001-800E-9BCFFA1F11E7}"/>
              </a:ext>
            </a:extLst>
          </p:cNvPr>
          <p:cNvSpPr>
            <a:spLocks noGrp="1"/>
          </p:cNvSpPr>
          <p:nvPr>
            <p:ph type="dt" sz="half" idx="10"/>
          </p:nvPr>
        </p:nvSpPr>
        <p:spPr/>
        <p:txBody>
          <a:bodyPr/>
          <a:lstStyle/>
          <a:p>
            <a:fld id="{C362FCFE-4E86-4D7C-8D98-241906EE7C44}" type="datetimeFigureOut">
              <a:rPr lang="en-US" smtClean="0"/>
              <a:t>3/3/2022</a:t>
            </a:fld>
            <a:endParaRPr lang="en-US"/>
          </a:p>
        </p:txBody>
      </p:sp>
      <p:sp>
        <p:nvSpPr>
          <p:cNvPr id="6" name="Footer Placeholder 5">
            <a:extLst>
              <a:ext uri="{FF2B5EF4-FFF2-40B4-BE49-F238E27FC236}">
                <a16:creationId xmlns:a16="http://schemas.microsoft.com/office/drawing/2014/main" id="{A786805C-665F-41BA-973C-6AF9F522AA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134C89-1763-4AF4-97CD-B68A87E7CAD1}"/>
              </a:ext>
            </a:extLst>
          </p:cNvPr>
          <p:cNvSpPr>
            <a:spLocks noGrp="1"/>
          </p:cNvSpPr>
          <p:nvPr>
            <p:ph type="sldNum" sz="quarter" idx="12"/>
          </p:nvPr>
        </p:nvSpPr>
        <p:spPr/>
        <p:txBody>
          <a:bodyPr/>
          <a:lstStyle/>
          <a:p>
            <a:fld id="{81681DCC-BF63-4F78-B762-7FD52441A7E2}" type="slidenum">
              <a:rPr lang="en-US" smtClean="0"/>
              <a:t>‹#›</a:t>
            </a:fld>
            <a:endParaRPr lang="en-US"/>
          </a:p>
        </p:txBody>
      </p:sp>
    </p:spTree>
    <p:extLst>
      <p:ext uri="{BB962C8B-B14F-4D97-AF65-F5344CB8AC3E}">
        <p14:creationId xmlns:p14="http://schemas.microsoft.com/office/powerpoint/2010/main" val="1759602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6CBB-EFBF-435F-BAAD-9081A36903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0602B0-DBCA-4503-86BE-2CF125F163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5D3737-B994-4166-AD05-AAAB829F4D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02D5B1-698F-4D6F-8B72-E397E498A1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58AA40-9025-44EB-8A7D-4E1D8395D8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FA6221-6068-4554-A66A-B050411185FD}"/>
              </a:ext>
            </a:extLst>
          </p:cNvPr>
          <p:cNvSpPr>
            <a:spLocks noGrp="1"/>
          </p:cNvSpPr>
          <p:nvPr>
            <p:ph type="dt" sz="half" idx="10"/>
          </p:nvPr>
        </p:nvSpPr>
        <p:spPr/>
        <p:txBody>
          <a:bodyPr/>
          <a:lstStyle/>
          <a:p>
            <a:fld id="{C362FCFE-4E86-4D7C-8D98-241906EE7C44}" type="datetimeFigureOut">
              <a:rPr lang="en-US" smtClean="0"/>
              <a:t>3/3/2022</a:t>
            </a:fld>
            <a:endParaRPr lang="en-US"/>
          </a:p>
        </p:txBody>
      </p:sp>
      <p:sp>
        <p:nvSpPr>
          <p:cNvPr id="8" name="Footer Placeholder 7">
            <a:extLst>
              <a:ext uri="{FF2B5EF4-FFF2-40B4-BE49-F238E27FC236}">
                <a16:creationId xmlns:a16="http://schemas.microsoft.com/office/drawing/2014/main" id="{B8100555-ADA8-4C8D-8739-5A7A3BDF9C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E564FD-CC9D-447E-907D-AB71B9CD91F7}"/>
              </a:ext>
            </a:extLst>
          </p:cNvPr>
          <p:cNvSpPr>
            <a:spLocks noGrp="1"/>
          </p:cNvSpPr>
          <p:nvPr>
            <p:ph type="sldNum" sz="quarter" idx="12"/>
          </p:nvPr>
        </p:nvSpPr>
        <p:spPr/>
        <p:txBody>
          <a:bodyPr/>
          <a:lstStyle/>
          <a:p>
            <a:fld id="{81681DCC-BF63-4F78-B762-7FD52441A7E2}" type="slidenum">
              <a:rPr lang="en-US" smtClean="0"/>
              <a:t>‹#›</a:t>
            </a:fld>
            <a:endParaRPr lang="en-US"/>
          </a:p>
        </p:txBody>
      </p:sp>
    </p:spTree>
    <p:extLst>
      <p:ext uri="{BB962C8B-B14F-4D97-AF65-F5344CB8AC3E}">
        <p14:creationId xmlns:p14="http://schemas.microsoft.com/office/powerpoint/2010/main" val="3111279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4428A-BD1C-41C6-8D89-623517522C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94BB0A-2791-4755-AE24-77991EA19F01}"/>
              </a:ext>
            </a:extLst>
          </p:cNvPr>
          <p:cNvSpPr>
            <a:spLocks noGrp="1"/>
          </p:cNvSpPr>
          <p:nvPr>
            <p:ph type="dt" sz="half" idx="10"/>
          </p:nvPr>
        </p:nvSpPr>
        <p:spPr/>
        <p:txBody>
          <a:bodyPr/>
          <a:lstStyle/>
          <a:p>
            <a:fld id="{C362FCFE-4E86-4D7C-8D98-241906EE7C44}" type="datetimeFigureOut">
              <a:rPr lang="en-US" smtClean="0"/>
              <a:t>3/3/2022</a:t>
            </a:fld>
            <a:endParaRPr lang="en-US"/>
          </a:p>
        </p:txBody>
      </p:sp>
      <p:sp>
        <p:nvSpPr>
          <p:cNvPr id="4" name="Footer Placeholder 3">
            <a:extLst>
              <a:ext uri="{FF2B5EF4-FFF2-40B4-BE49-F238E27FC236}">
                <a16:creationId xmlns:a16="http://schemas.microsoft.com/office/drawing/2014/main" id="{2120C060-5829-4995-9B9A-0F83967CE3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079B62-D99B-44F7-94AC-825426EE62C1}"/>
              </a:ext>
            </a:extLst>
          </p:cNvPr>
          <p:cNvSpPr>
            <a:spLocks noGrp="1"/>
          </p:cNvSpPr>
          <p:nvPr>
            <p:ph type="sldNum" sz="quarter" idx="12"/>
          </p:nvPr>
        </p:nvSpPr>
        <p:spPr/>
        <p:txBody>
          <a:bodyPr/>
          <a:lstStyle/>
          <a:p>
            <a:fld id="{81681DCC-BF63-4F78-B762-7FD52441A7E2}" type="slidenum">
              <a:rPr lang="en-US" smtClean="0"/>
              <a:t>‹#›</a:t>
            </a:fld>
            <a:endParaRPr lang="en-US"/>
          </a:p>
        </p:txBody>
      </p:sp>
    </p:spTree>
    <p:extLst>
      <p:ext uri="{BB962C8B-B14F-4D97-AF65-F5344CB8AC3E}">
        <p14:creationId xmlns:p14="http://schemas.microsoft.com/office/powerpoint/2010/main" val="1804812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A5C676-DF4D-47D9-875B-FA0E419F64D9}"/>
              </a:ext>
            </a:extLst>
          </p:cNvPr>
          <p:cNvSpPr>
            <a:spLocks noGrp="1"/>
          </p:cNvSpPr>
          <p:nvPr>
            <p:ph type="dt" sz="half" idx="10"/>
          </p:nvPr>
        </p:nvSpPr>
        <p:spPr/>
        <p:txBody>
          <a:bodyPr/>
          <a:lstStyle/>
          <a:p>
            <a:fld id="{C362FCFE-4E86-4D7C-8D98-241906EE7C44}" type="datetimeFigureOut">
              <a:rPr lang="en-US" smtClean="0"/>
              <a:t>3/3/2022</a:t>
            </a:fld>
            <a:endParaRPr lang="en-US"/>
          </a:p>
        </p:txBody>
      </p:sp>
      <p:sp>
        <p:nvSpPr>
          <p:cNvPr id="3" name="Footer Placeholder 2">
            <a:extLst>
              <a:ext uri="{FF2B5EF4-FFF2-40B4-BE49-F238E27FC236}">
                <a16:creationId xmlns:a16="http://schemas.microsoft.com/office/drawing/2014/main" id="{881640A0-2DE4-412F-9B32-D84757F33B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917EC1-2634-47D5-8592-B3DE0045E183}"/>
              </a:ext>
            </a:extLst>
          </p:cNvPr>
          <p:cNvSpPr>
            <a:spLocks noGrp="1"/>
          </p:cNvSpPr>
          <p:nvPr>
            <p:ph type="sldNum" sz="quarter" idx="12"/>
          </p:nvPr>
        </p:nvSpPr>
        <p:spPr/>
        <p:txBody>
          <a:bodyPr/>
          <a:lstStyle/>
          <a:p>
            <a:fld id="{81681DCC-BF63-4F78-B762-7FD52441A7E2}" type="slidenum">
              <a:rPr lang="en-US" smtClean="0"/>
              <a:t>‹#›</a:t>
            </a:fld>
            <a:endParaRPr lang="en-US"/>
          </a:p>
        </p:txBody>
      </p:sp>
    </p:spTree>
    <p:extLst>
      <p:ext uri="{BB962C8B-B14F-4D97-AF65-F5344CB8AC3E}">
        <p14:creationId xmlns:p14="http://schemas.microsoft.com/office/powerpoint/2010/main" val="3326875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2444E-B19E-4604-AE02-36EE0063F2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6FCA67-3234-4D3E-B9B5-9FF1EBC620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BCD6C21-2FCF-4807-A196-1DF6E1E9B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BEDD85-05B1-4706-8659-794255BF4F11}"/>
              </a:ext>
            </a:extLst>
          </p:cNvPr>
          <p:cNvSpPr>
            <a:spLocks noGrp="1"/>
          </p:cNvSpPr>
          <p:nvPr>
            <p:ph type="dt" sz="half" idx="10"/>
          </p:nvPr>
        </p:nvSpPr>
        <p:spPr/>
        <p:txBody>
          <a:bodyPr/>
          <a:lstStyle/>
          <a:p>
            <a:fld id="{C362FCFE-4E86-4D7C-8D98-241906EE7C44}" type="datetimeFigureOut">
              <a:rPr lang="en-US" smtClean="0"/>
              <a:t>3/3/2022</a:t>
            </a:fld>
            <a:endParaRPr lang="en-US"/>
          </a:p>
        </p:txBody>
      </p:sp>
      <p:sp>
        <p:nvSpPr>
          <p:cNvPr id="6" name="Footer Placeholder 5">
            <a:extLst>
              <a:ext uri="{FF2B5EF4-FFF2-40B4-BE49-F238E27FC236}">
                <a16:creationId xmlns:a16="http://schemas.microsoft.com/office/drawing/2014/main" id="{162E292B-B3A8-44C9-B298-6BDDE4EFA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4A2AC1-DC96-4F77-9455-54945B26C3B1}"/>
              </a:ext>
            </a:extLst>
          </p:cNvPr>
          <p:cNvSpPr>
            <a:spLocks noGrp="1"/>
          </p:cNvSpPr>
          <p:nvPr>
            <p:ph type="sldNum" sz="quarter" idx="12"/>
          </p:nvPr>
        </p:nvSpPr>
        <p:spPr/>
        <p:txBody>
          <a:bodyPr/>
          <a:lstStyle/>
          <a:p>
            <a:fld id="{81681DCC-BF63-4F78-B762-7FD52441A7E2}" type="slidenum">
              <a:rPr lang="en-US" smtClean="0"/>
              <a:t>‹#›</a:t>
            </a:fld>
            <a:endParaRPr lang="en-US"/>
          </a:p>
        </p:txBody>
      </p:sp>
    </p:spTree>
    <p:extLst>
      <p:ext uri="{BB962C8B-B14F-4D97-AF65-F5344CB8AC3E}">
        <p14:creationId xmlns:p14="http://schemas.microsoft.com/office/powerpoint/2010/main" val="3546652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3D66-57D0-4E66-A5AE-6EBEFDC08F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7D6744-6036-4C31-A402-C3891A3A66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0E7497-BB87-4FC1-AEBC-532836DC2C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D355E5-A0CB-4376-8925-AF8F6C6F1166}"/>
              </a:ext>
            </a:extLst>
          </p:cNvPr>
          <p:cNvSpPr>
            <a:spLocks noGrp="1"/>
          </p:cNvSpPr>
          <p:nvPr>
            <p:ph type="dt" sz="half" idx="10"/>
          </p:nvPr>
        </p:nvSpPr>
        <p:spPr/>
        <p:txBody>
          <a:bodyPr/>
          <a:lstStyle/>
          <a:p>
            <a:fld id="{C362FCFE-4E86-4D7C-8D98-241906EE7C44}" type="datetimeFigureOut">
              <a:rPr lang="en-US" smtClean="0"/>
              <a:t>3/3/2022</a:t>
            </a:fld>
            <a:endParaRPr lang="en-US"/>
          </a:p>
        </p:txBody>
      </p:sp>
      <p:sp>
        <p:nvSpPr>
          <p:cNvPr id="6" name="Footer Placeholder 5">
            <a:extLst>
              <a:ext uri="{FF2B5EF4-FFF2-40B4-BE49-F238E27FC236}">
                <a16:creationId xmlns:a16="http://schemas.microsoft.com/office/drawing/2014/main" id="{A3864340-AFCD-48B2-A41E-354912D2C4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415EDF-5F08-438D-A8B7-DB30F562B384}"/>
              </a:ext>
            </a:extLst>
          </p:cNvPr>
          <p:cNvSpPr>
            <a:spLocks noGrp="1"/>
          </p:cNvSpPr>
          <p:nvPr>
            <p:ph type="sldNum" sz="quarter" idx="12"/>
          </p:nvPr>
        </p:nvSpPr>
        <p:spPr/>
        <p:txBody>
          <a:bodyPr/>
          <a:lstStyle/>
          <a:p>
            <a:fld id="{81681DCC-BF63-4F78-B762-7FD52441A7E2}" type="slidenum">
              <a:rPr lang="en-US" smtClean="0"/>
              <a:t>‹#›</a:t>
            </a:fld>
            <a:endParaRPr lang="en-US"/>
          </a:p>
        </p:txBody>
      </p:sp>
    </p:spTree>
    <p:extLst>
      <p:ext uri="{BB962C8B-B14F-4D97-AF65-F5344CB8AC3E}">
        <p14:creationId xmlns:p14="http://schemas.microsoft.com/office/powerpoint/2010/main" val="2683409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7FBC32-7643-44A9-9B93-7BFC25707F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73263F-A99A-4C10-8C43-9927EF7910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607D4-B825-4C29-8F59-99ECC0800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62FCFE-4E86-4D7C-8D98-241906EE7C44}" type="datetimeFigureOut">
              <a:rPr lang="en-US" smtClean="0"/>
              <a:t>3/3/2022</a:t>
            </a:fld>
            <a:endParaRPr lang="en-US"/>
          </a:p>
        </p:txBody>
      </p:sp>
      <p:sp>
        <p:nvSpPr>
          <p:cNvPr id="5" name="Footer Placeholder 4">
            <a:extLst>
              <a:ext uri="{FF2B5EF4-FFF2-40B4-BE49-F238E27FC236}">
                <a16:creationId xmlns:a16="http://schemas.microsoft.com/office/drawing/2014/main" id="{D3ED61E7-3212-4284-8E77-AD6F530CFB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C72C92-CD5F-453E-96C2-939281FAC2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681DCC-BF63-4F78-B762-7FD52441A7E2}" type="slidenum">
              <a:rPr lang="en-US" smtClean="0"/>
              <a:t>‹#›</a:t>
            </a:fld>
            <a:endParaRPr lang="en-US"/>
          </a:p>
        </p:txBody>
      </p:sp>
    </p:spTree>
    <p:extLst>
      <p:ext uri="{BB962C8B-B14F-4D97-AF65-F5344CB8AC3E}">
        <p14:creationId xmlns:p14="http://schemas.microsoft.com/office/powerpoint/2010/main" val="4470138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upport.google.com/domains/answer/10093434" TargetMode="External"/><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mungurk/adversary_tracking/"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10" Type="http://schemas.openxmlformats.org/officeDocument/2006/relationships/image" Target="../media/image4.png"/><Relationship Id="rId4" Type="http://schemas.openxmlformats.org/officeDocument/2006/relationships/image" Target="../media/image26.png"/><Relationship Id="rId9"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1.png"/><Relationship Id="rId7"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6.png"/><Relationship Id="rId7"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6.png"/><Relationship Id="rId7"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3.jpeg"/><Relationship Id="rId7"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8.xml.rels><?xml version="1.0" encoding="UTF-8" standalone="yes"?>
<Relationships xmlns="http://schemas.openxmlformats.org/package/2006/relationships"><Relationship Id="rId8" Type="http://schemas.openxmlformats.org/officeDocument/2006/relationships/hyperlink" Target="https://www.riskiq.com/blog/external-threat-management/jarm-incident-response/" TargetMode="External"/><Relationship Id="rId13" Type="http://schemas.openxmlformats.org/officeDocument/2006/relationships/image" Target="../media/image49.png"/><Relationship Id="rId18" Type="http://schemas.openxmlformats.org/officeDocument/2006/relationships/image" Target="../media/image54.jpeg"/><Relationship Id="rId3" Type="http://schemas.openxmlformats.org/officeDocument/2006/relationships/image" Target="../media/image47.png"/><Relationship Id="rId7" Type="http://schemas.openxmlformats.org/officeDocument/2006/relationships/hyperlink" Target="https://medium.com/palo-alto-networks-developer-blog/fingerprinting-ssl-servers-using-jarm-and-python-6d03f6d38dec" TargetMode="External"/><Relationship Id="rId12" Type="http://schemas.openxmlformats.org/officeDocument/2006/relationships/image" Target="../media/image48.png"/><Relationship Id="rId17" Type="http://schemas.openxmlformats.org/officeDocument/2006/relationships/image" Target="../media/image53.png"/><Relationship Id="rId2" Type="http://schemas.openxmlformats.org/officeDocument/2006/relationships/notesSlide" Target="../notesSlides/notesSlide18.xml"/><Relationship Id="rId16" Type="http://schemas.openxmlformats.org/officeDocument/2006/relationships/image" Target="../media/image52.jpeg"/><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censys.io/" TargetMode="External"/><Relationship Id="rId11" Type="http://schemas.openxmlformats.org/officeDocument/2006/relationships/hyperlink" Target="https://support.virustotal.com/hc/en-us/articles/360005830378-Domain-search-modifiers" TargetMode="External"/><Relationship Id="rId5" Type="http://schemas.openxmlformats.org/officeDocument/2006/relationships/hyperlink" Target="https://www.binaryedge.io/" TargetMode="External"/><Relationship Id="rId15" Type="http://schemas.openxmlformats.org/officeDocument/2006/relationships/image" Target="../media/image51.png"/><Relationship Id="rId10" Type="http://schemas.openxmlformats.org/officeDocument/2006/relationships/hyperlink" Target="http://shodan.io/" TargetMode="External"/><Relationship Id="rId19" Type="http://schemas.openxmlformats.org/officeDocument/2006/relationships/image" Target="../media/image55.png"/><Relationship Id="rId4" Type="http://schemas.openxmlformats.org/officeDocument/2006/relationships/hyperlink" Target="https://wangzhan.360.cn/296.html" TargetMode="External"/><Relationship Id="rId9" Type="http://schemas.openxmlformats.org/officeDocument/2006/relationships/hyperlink" Target="https://securitytrails.com/" TargetMode="External"/><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github.com/mungurk/adversary_tracking/"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8.png"/><Relationship Id="rId7"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2.jpe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1.png"/><Relationship Id="rId4" Type="http://schemas.openxmlformats.org/officeDocument/2006/relationships/image" Target="../media/image63.jpe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2.jpeg"/><Relationship Id="rId7"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png"/><Relationship Id="rId4" Type="http://schemas.openxmlformats.org/officeDocument/2006/relationships/image" Target="../media/image64.jpeg"/></Relationships>
</file>

<file path=ppt/slides/_rels/slide2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notesSlide" Target="../notesSlides/notesSlide24.xml"/><Relationship Id="rId7" Type="http://schemas.openxmlformats.org/officeDocument/2006/relationships/image" Target="../media/image70.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9.png"/><Relationship Id="rId11" Type="http://schemas.openxmlformats.org/officeDocument/2006/relationships/image" Target="../media/image4.png"/><Relationship Id="rId5" Type="http://schemas.openxmlformats.org/officeDocument/2006/relationships/image" Target="../media/image67.wmf"/><Relationship Id="rId10" Type="http://schemas.openxmlformats.org/officeDocument/2006/relationships/image" Target="../media/image68.wmf"/><Relationship Id="rId4" Type="http://schemas.openxmlformats.org/officeDocument/2006/relationships/oleObject" Target="../embeddings/oleObject2.bin"/><Relationship Id="rId9"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25.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png"/><Relationship Id="rId11" Type="http://schemas.openxmlformats.org/officeDocument/2006/relationships/image" Target="../media/image4.png"/><Relationship Id="rId5" Type="http://schemas.openxmlformats.org/officeDocument/2006/relationships/image" Target="../media/image70.jpeg"/><Relationship Id="rId10" Type="http://schemas.openxmlformats.org/officeDocument/2006/relationships/image" Target="../media/image68.wmf"/><Relationship Id="rId4" Type="http://schemas.openxmlformats.org/officeDocument/2006/relationships/image" Target="../media/image69.png"/><Relationship Id="rId9"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netskopeoss/jarm_randomizer" TargetMode="External"/><Relationship Id="rId3" Type="http://schemas.openxmlformats.org/officeDocument/2006/relationships/hyperlink" Target="https://github.com/salesforce/jarm" TargetMode="External"/><Relationship Id="rId7" Type="http://schemas.openxmlformats.org/officeDocument/2006/relationships/hyperlink" Target="https://github.com/PaloAltoNetworks/pyjar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beta.shodan.io/search/facet?query=http&amp;facet=ssl.jarm" TargetMode="External"/><Relationship Id="rId11" Type="http://schemas.openxmlformats.org/officeDocument/2006/relationships/hyperlink" Target="https://github.com/mungurk/adversary_tracking/" TargetMode="External"/><Relationship Id="rId5" Type="http://schemas.openxmlformats.org/officeDocument/2006/relationships/hyperlink" Target="https://www.cobaltstrike.com/blog/a-red-teamer-plays-with-jarm/" TargetMode="External"/><Relationship Id="rId10" Type="http://schemas.openxmlformats.org/officeDocument/2006/relationships/image" Target="../media/image3.png"/><Relationship Id="rId4" Type="http://schemas.openxmlformats.org/officeDocument/2006/relationships/hyperlink" Target="https://engineering.salesforce.com/easily-identify-malicious-servers-on-the-internet-with-jarm-e095edac525a" TargetMode="External"/><Relationship Id="rId9"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hyperlink" Target="https://github.com/mungurk/adversary_tracking/" TargetMode="External"/><Relationship Id="rId3" Type="http://schemas.openxmlformats.org/officeDocument/2006/relationships/image" Target="../media/image71.png"/><Relationship Id="rId7"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icwatch.wikileaks.org/search?utf8=%E2%9C%93&amp;area_facet=Cincinnati+Area&amp;tools_mentioned_facet=Crisis+Management&amp;type_facet=Privately+Held&amp;q=krishna+mungur" TargetMode="External"/><Relationship Id="rId5" Type="http://schemas.openxmlformats.org/officeDocument/2006/relationships/hyperlink" Target="https://twitter.com/mungurk" TargetMode="External"/><Relationship Id="rId10" Type="http://schemas.openxmlformats.org/officeDocument/2006/relationships/image" Target="../media/image4.png"/><Relationship Id="rId4" Type="http://schemas.openxmlformats.org/officeDocument/2006/relationships/hyperlink" Target="https://www.linkedin.com/in/krishna-mungur-49887a4" TargetMode="Externa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6.gi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mmhdan.herokuapp.com/" TargetMode="External"/><Relationship Id="rId5" Type="http://schemas.openxmlformats.org/officeDocument/2006/relationships/hyperlink" Target="https://github.com/ninoseki/mmhdan" TargetMode="External"/><Relationship Id="rId4" Type="http://schemas.openxmlformats.org/officeDocument/2006/relationships/image" Target="../media/image12.pn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hyperlink" Target="https://spyse.com/advanced-search/domain?search_params=%5B%7B%22domain_info_favicon_hash%22%3A%7B%22value%22%3A%225470eef277cb306a2c9fc28f37b185f3c1138ac5a965fd198df32bf8285a07c3%22%2C%22operator%22%3A%22eq%22%7D%7D%5D" TargetMode="External"/><Relationship Id="rId3" Type="http://schemas.openxmlformats.org/officeDocument/2006/relationships/image" Target="../media/image1.png"/><Relationship Id="rId7" Type="http://schemas.openxmlformats.org/officeDocument/2006/relationships/image" Target="../media/image15.png"/><Relationship Id="rId12" Type="http://schemas.openxmlformats.org/officeDocument/2006/relationships/hyperlink" Target="https://urlscan.io/search/#5470eef277cb306a2c9fc28f37b185f3c1138ac5a965fd198df32bf8285a07c3" TargetMode="External"/><Relationship Id="rId2" Type="http://schemas.openxmlformats.org/officeDocument/2006/relationships/notesSlide" Target="../notesSlides/notesSlide7.xml"/><Relationship Id="rId16" Type="http://schemas.openxmlformats.org/officeDocument/2006/relationships/hyperlink" Target="https://app.binaryedge.io/services/query?query=http.favicon.md5%3A85916ebde1cf7668a22f84b819830695" TargetMode="External"/><Relationship Id="rId1" Type="http://schemas.openxmlformats.org/officeDocument/2006/relationships/slideLayout" Target="../slideLayouts/slideLayout2.xml"/><Relationship Id="rId6" Type="http://schemas.openxmlformats.org/officeDocument/2006/relationships/hyperlink" Target="https://mmhdan.herokuapp.com/" TargetMode="External"/><Relationship Id="rId11" Type="http://schemas.openxmlformats.org/officeDocument/2006/relationships/image" Target="../media/image19.png"/><Relationship Id="rId5" Type="http://schemas.openxmlformats.org/officeDocument/2006/relationships/hyperlink" Target="https://github.com/ninoseki/mmhdan" TargetMode="External"/><Relationship Id="rId15" Type="http://schemas.openxmlformats.org/officeDocument/2006/relationships/hyperlink" Target="https://shodan.io/search?query=http.favicon.hash%3A-475477415" TargetMode="External"/><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hyperlink" Target="https://github.com/ninoseki/mmhda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urlscan.io/search/#5470eef277cb306a2c9fc28f37b185f3c1138ac5a965fd198df32bf8285a07c3" TargetMode="External"/><Relationship Id="rId4" Type="http://schemas.openxmlformats.org/officeDocument/2006/relationships/image" Target="../media/image1.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hyperlink" Target="https://www.shodan.io/" TargetMode="External"/><Relationship Id="rId13" Type="http://schemas.openxmlformats.org/officeDocument/2006/relationships/image" Target="../media/image3.png"/><Relationship Id="rId3" Type="http://schemas.openxmlformats.org/officeDocument/2006/relationships/hyperlink" Target="https://www.httrack.com/" TargetMode="External"/><Relationship Id="rId7" Type="http://schemas.openxmlformats.org/officeDocument/2006/relationships/hyperlink" Target="https://www.binaryedge.io/" TargetMode="External"/><Relationship Id="rId12" Type="http://schemas.openxmlformats.org/officeDocument/2006/relationships/hyperlink" Target="https://github.com/mungurk/adversary_tracking/"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github.com/eternyle/ShodanIsh" TargetMode="External"/><Relationship Id="rId11" Type="http://schemas.openxmlformats.org/officeDocument/2006/relationships/image" Target="../media/image1.png"/><Relationship Id="rId5" Type="http://schemas.openxmlformats.org/officeDocument/2006/relationships/hyperlink" Target="https://mmhdan.herokuapp.com/" TargetMode="External"/><Relationship Id="rId10" Type="http://schemas.openxmlformats.org/officeDocument/2006/relationships/hyperlink" Target="https://urlscan.io/" TargetMode="External"/><Relationship Id="rId4" Type="http://schemas.openxmlformats.org/officeDocument/2006/relationships/hyperlink" Target="https://github.com/ninoseki/mmhdan" TargetMode="External"/><Relationship Id="rId9" Type="http://schemas.openxmlformats.org/officeDocument/2006/relationships/hyperlink" Target="https://spys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5B5C1-4EC6-45F3-8EE1-7CC4CDF68A15}"/>
              </a:ext>
            </a:extLst>
          </p:cNvPr>
          <p:cNvSpPr>
            <a:spLocks noGrp="1"/>
          </p:cNvSpPr>
          <p:nvPr>
            <p:ph type="ctrTitle"/>
          </p:nvPr>
        </p:nvSpPr>
        <p:spPr/>
        <p:txBody>
          <a:bodyPr>
            <a:normAutofit fontScale="90000"/>
          </a:bodyPr>
          <a:lstStyle/>
          <a:p>
            <a:r>
              <a:rPr lang="en-US" b="0" i="0" dirty="0">
                <a:solidFill>
                  <a:srgbClr val="222222"/>
                </a:solidFill>
                <a:effectLst/>
                <a:latin typeface="Verdana" panose="020B0604030504040204" pitchFamily="34" charset="0"/>
              </a:rPr>
              <a:t>Tracking Adversaries With MMH3 and JARM Hashes</a:t>
            </a:r>
          </a:p>
        </p:txBody>
      </p:sp>
      <p:sp>
        <p:nvSpPr>
          <p:cNvPr id="3" name="Subtitle 2">
            <a:extLst>
              <a:ext uri="{FF2B5EF4-FFF2-40B4-BE49-F238E27FC236}">
                <a16:creationId xmlns:a16="http://schemas.microsoft.com/office/drawing/2014/main" id="{A25F3E6E-6EA3-47B9-ABDB-B7186E28FB76}"/>
              </a:ext>
            </a:extLst>
          </p:cNvPr>
          <p:cNvSpPr>
            <a:spLocks noGrp="1"/>
          </p:cNvSpPr>
          <p:nvPr>
            <p:ph type="subTitle" idx="1"/>
          </p:nvPr>
        </p:nvSpPr>
        <p:spPr/>
        <p:txBody>
          <a:bodyPr>
            <a:normAutofit/>
          </a:bodyPr>
          <a:lstStyle/>
          <a:p>
            <a:r>
              <a:rPr lang="en-US" sz="4000" b="1" dirty="0"/>
              <a:t>Krishna Mungur</a:t>
            </a:r>
          </a:p>
          <a:p>
            <a:r>
              <a:rPr lang="en-US" sz="4000" b="1" dirty="0"/>
              <a:t>Fifth Third Bank</a:t>
            </a:r>
          </a:p>
        </p:txBody>
      </p:sp>
      <p:pic>
        <p:nvPicPr>
          <p:cNvPr id="12290" name="Picture 2" descr="Fifth Third Bank Logo and Tagline -">
            <a:extLst>
              <a:ext uri="{FF2B5EF4-FFF2-40B4-BE49-F238E27FC236}">
                <a16:creationId xmlns:a16="http://schemas.microsoft.com/office/drawing/2014/main" id="{F397CB6E-CD26-4532-B6F8-5E219F80D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2386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AA026-C98E-433F-B7BB-21CA10DB6E24}"/>
              </a:ext>
            </a:extLst>
          </p:cNvPr>
          <p:cNvSpPr>
            <a:spLocks noGrp="1"/>
          </p:cNvSpPr>
          <p:nvPr>
            <p:ph type="title"/>
          </p:nvPr>
        </p:nvSpPr>
        <p:spPr/>
        <p:txBody>
          <a:bodyPr/>
          <a:lstStyle/>
          <a:p>
            <a:r>
              <a:rPr lang="en-US" dirty="0"/>
              <a:t>Takedown Request Resources</a:t>
            </a:r>
          </a:p>
        </p:txBody>
      </p:sp>
      <p:sp>
        <p:nvSpPr>
          <p:cNvPr id="3" name="Content Placeholder 2">
            <a:extLst>
              <a:ext uri="{FF2B5EF4-FFF2-40B4-BE49-F238E27FC236}">
                <a16:creationId xmlns:a16="http://schemas.microsoft.com/office/drawing/2014/main" id="{02A6535F-63BC-4693-88F8-FA3521FA6CFB}"/>
              </a:ext>
            </a:extLst>
          </p:cNvPr>
          <p:cNvSpPr>
            <a:spLocks noGrp="1"/>
          </p:cNvSpPr>
          <p:nvPr>
            <p:ph idx="1"/>
          </p:nvPr>
        </p:nvSpPr>
        <p:spPr>
          <a:xfrm>
            <a:off x="838200" y="5640166"/>
            <a:ext cx="8629650" cy="403225"/>
          </a:xfrm>
        </p:spPr>
        <p:txBody>
          <a:bodyPr>
            <a:normAutofit fontScale="92500" lnSpcReduction="20000"/>
          </a:bodyPr>
          <a:lstStyle/>
          <a:p>
            <a:r>
              <a:rPr lang="en-US" dirty="0">
                <a:hlinkClick r:id="rId3"/>
              </a:rPr>
              <a:t>https://support.google.com/domains/answer/10093434</a:t>
            </a:r>
            <a:r>
              <a:rPr lang="en-US" dirty="0"/>
              <a:t> </a:t>
            </a:r>
          </a:p>
        </p:txBody>
      </p:sp>
      <p:pic>
        <p:nvPicPr>
          <p:cNvPr id="5" name="Picture 4">
            <a:extLst>
              <a:ext uri="{FF2B5EF4-FFF2-40B4-BE49-F238E27FC236}">
                <a16:creationId xmlns:a16="http://schemas.microsoft.com/office/drawing/2014/main" id="{EB7AF116-15EB-4BCA-83A0-65ACDF6319FC}"/>
              </a:ext>
            </a:extLst>
          </p:cNvPr>
          <p:cNvPicPr>
            <a:picLocks noChangeAspect="1"/>
          </p:cNvPicPr>
          <p:nvPr/>
        </p:nvPicPr>
        <p:blipFill>
          <a:blip r:embed="rId4"/>
          <a:stretch>
            <a:fillRect/>
          </a:stretch>
        </p:blipFill>
        <p:spPr>
          <a:xfrm>
            <a:off x="1781605" y="2014629"/>
            <a:ext cx="5114495" cy="3704821"/>
          </a:xfrm>
          <a:prstGeom prst="rect">
            <a:avLst/>
          </a:prstGeom>
        </p:spPr>
      </p:pic>
      <p:pic>
        <p:nvPicPr>
          <p:cNvPr id="7" name="Picture 6">
            <a:extLst>
              <a:ext uri="{FF2B5EF4-FFF2-40B4-BE49-F238E27FC236}">
                <a16:creationId xmlns:a16="http://schemas.microsoft.com/office/drawing/2014/main" id="{A9C23DD6-A28E-4188-A329-DA9FBACBD4CB}"/>
              </a:ext>
            </a:extLst>
          </p:cNvPr>
          <p:cNvPicPr>
            <a:picLocks noChangeAspect="1"/>
          </p:cNvPicPr>
          <p:nvPr/>
        </p:nvPicPr>
        <p:blipFill>
          <a:blip r:embed="rId5"/>
          <a:stretch>
            <a:fillRect/>
          </a:stretch>
        </p:blipFill>
        <p:spPr>
          <a:xfrm>
            <a:off x="1781605" y="1431132"/>
            <a:ext cx="1598865" cy="519112"/>
          </a:xfrm>
          <a:prstGeom prst="rect">
            <a:avLst/>
          </a:prstGeom>
        </p:spPr>
      </p:pic>
      <p:sp>
        <p:nvSpPr>
          <p:cNvPr id="6" name="TextBox 5">
            <a:extLst>
              <a:ext uri="{FF2B5EF4-FFF2-40B4-BE49-F238E27FC236}">
                <a16:creationId xmlns:a16="http://schemas.microsoft.com/office/drawing/2014/main" id="{F94908D0-0DFD-490E-8182-B0BB39234296}"/>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10.26</a:t>
            </a:r>
          </a:p>
        </p:txBody>
      </p:sp>
      <p:sp>
        <p:nvSpPr>
          <p:cNvPr id="4" name="Rectangle 3">
            <a:extLst>
              <a:ext uri="{FF2B5EF4-FFF2-40B4-BE49-F238E27FC236}">
                <a16:creationId xmlns:a16="http://schemas.microsoft.com/office/drawing/2014/main" id="{7F6B5FAD-2032-4AE3-9241-11B5667BECE3}"/>
              </a:ext>
            </a:extLst>
          </p:cNvPr>
          <p:cNvSpPr/>
          <p:nvPr/>
        </p:nvSpPr>
        <p:spPr>
          <a:xfrm>
            <a:off x="632460" y="1431132"/>
            <a:ext cx="8252460" cy="469241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5458DAD-9E8E-42C3-A9F9-DFF0B5BCF742}"/>
              </a:ext>
            </a:extLst>
          </p:cNvPr>
          <p:cNvSpPr txBox="1"/>
          <p:nvPr/>
        </p:nvSpPr>
        <p:spPr>
          <a:xfrm>
            <a:off x="3916680" y="6311900"/>
            <a:ext cx="6096000" cy="369332"/>
          </a:xfrm>
          <a:prstGeom prst="rect">
            <a:avLst/>
          </a:prstGeom>
          <a:noFill/>
        </p:spPr>
        <p:txBody>
          <a:bodyPr wrap="square">
            <a:spAutoFit/>
          </a:bodyPr>
          <a:lstStyle/>
          <a:p>
            <a:r>
              <a:rPr lang="en-US" dirty="0">
                <a:hlinkClick r:id="rId6"/>
              </a:rPr>
              <a:t>https://github.com/mungurk/adversary_tracking/</a:t>
            </a:r>
            <a:r>
              <a:rPr lang="en-US" dirty="0"/>
              <a:t> </a:t>
            </a:r>
          </a:p>
        </p:txBody>
      </p:sp>
      <p:pic>
        <p:nvPicPr>
          <p:cNvPr id="10" name="Picture 6" descr="Look at eyes White Clip art - Prayer Circle Cliparts png download -  1280*1010 - Free Transparent Look At Eyes png Download. - Clip Art Library">
            <a:extLst>
              <a:ext uri="{FF2B5EF4-FFF2-40B4-BE49-F238E27FC236}">
                <a16:creationId xmlns:a16="http://schemas.microsoft.com/office/drawing/2014/main" id="{5F950174-D76A-4C16-AD6F-1DCA30221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584" y="6311900"/>
            <a:ext cx="583081" cy="45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858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Give Proper Credit to Your Employees | Inc.com">
            <a:extLst>
              <a:ext uri="{FF2B5EF4-FFF2-40B4-BE49-F238E27FC236}">
                <a16:creationId xmlns:a16="http://schemas.microsoft.com/office/drawing/2014/main" id="{76A1FCC0-7D79-4300-8B0A-C27E06826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E480468-A591-4973-BC6E-34A80B75C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5877" y="559401"/>
            <a:ext cx="3001743" cy="210000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a:extLst>
              <a:ext uri="{FF2B5EF4-FFF2-40B4-BE49-F238E27FC236}">
                <a16:creationId xmlns:a16="http://schemas.microsoft.com/office/drawing/2014/main" id="{7D5D978A-8446-4CCB-A2AB-2059A461B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097" y="4562474"/>
            <a:ext cx="1757363" cy="175736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ndrew Smart">
            <a:extLst>
              <a:ext uri="{FF2B5EF4-FFF2-40B4-BE49-F238E27FC236}">
                <a16:creationId xmlns:a16="http://schemas.microsoft.com/office/drawing/2014/main" id="{AECE533A-32D5-4285-A221-FDF17BEFE1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5877" y="4557802"/>
            <a:ext cx="1757363" cy="17573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andy Nunnally Jr">
            <a:extLst>
              <a:ext uri="{FF2B5EF4-FFF2-40B4-BE49-F238E27FC236}">
                <a16:creationId xmlns:a16="http://schemas.microsoft.com/office/drawing/2014/main" id="{640DDCA8-FEF7-434A-8367-1E8C7AE1DA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1657" y="4562473"/>
            <a:ext cx="1757363" cy="175736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ke Brady">
            <a:extLst>
              <a:ext uri="{FF2B5EF4-FFF2-40B4-BE49-F238E27FC236}">
                <a16:creationId xmlns:a16="http://schemas.microsoft.com/office/drawing/2014/main" id="{B1686FFC-84BD-4CD0-82D5-D3FCE7073F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5710" y="4554536"/>
            <a:ext cx="1757363" cy="17573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ifth Third Bank Logo and Tagline -">
            <a:extLst>
              <a:ext uri="{FF2B5EF4-FFF2-40B4-BE49-F238E27FC236}">
                <a16:creationId xmlns:a16="http://schemas.microsoft.com/office/drawing/2014/main" id="{E5BD1DF6-7174-4DED-BFA4-5E6EADF4F5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DD77B5-59D9-428D-ACDD-C0E7148335FB}"/>
              </a:ext>
            </a:extLst>
          </p:cNvPr>
          <p:cNvSpPr txBox="1"/>
          <p:nvPr/>
        </p:nvSpPr>
        <p:spPr>
          <a:xfrm>
            <a:off x="7443660" y="1086961"/>
            <a:ext cx="2705100" cy="1477328"/>
          </a:xfrm>
          <a:prstGeom prst="rect">
            <a:avLst/>
          </a:prstGeom>
          <a:noFill/>
        </p:spPr>
        <p:txBody>
          <a:bodyPr wrap="square">
            <a:spAutoFit/>
          </a:bodyPr>
          <a:lstStyle/>
          <a:p>
            <a:r>
              <a:rPr lang="en-US" b="1" i="0" dirty="0">
                <a:effectLst/>
                <a:latin typeface="charter"/>
              </a:rPr>
              <a:t>JARM was created by:</a:t>
            </a:r>
            <a:br>
              <a:rPr lang="en-US" b="1" i="0" dirty="0">
                <a:effectLst/>
                <a:latin typeface="charter"/>
              </a:rPr>
            </a:br>
            <a:r>
              <a:rPr lang="en-US" b="1" i="0" u="sng" dirty="0">
                <a:solidFill>
                  <a:srgbClr val="00B050"/>
                </a:solidFill>
                <a:effectLst/>
                <a:latin typeface="charter"/>
              </a:rPr>
              <a:t>J</a:t>
            </a:r>
            <a:r>
              <a:rPr lang="en-US" b="0" i="0" dirty="0">
                <a:effectLst/>
                <a:latin typeface="charter"/>
              </a:rPr>
              <a:t>ohn Althouse</a:t>
            </a:r>
            <a:br>
              <a:rPr lang="en-US" dirty="0"/>
            </a:br>
            <a:r>
              <a:rPr lang="en-US" b="1" i="0" u="sng" dirty="0">
                <a:solidFill>
                  <a:srgbClr val="00B050"/>
                </a:solidFill>
                <a:effectLst/>
                <a:latin typeface="charter"/>
              </a:rPr>
              <a:t>A</a:t>
            </a:r>
            <a:r>
              <a:rPr lang="en-US" b="0" i="0" dirty="0">
                <a:effectLst/>
                <a:latin typeface="charter"/>
              </a:rPr>
              <a:t>ndrew Smart</a:t>
            </a:r>
            <a:br>
              <a:rPr lang="en-US" dirty="0"/>
            </a:br>
            <a:r>
              <a:rPr lang="en-US" b="1" i="0" u="sng" dirty="0">
                <a:solidFill>
                  <a:srgbClr val="00B050"/>
                </a:solidFill>
                <a:effectLst/>
                <a:latin typeface="charter"/>
              </a:rPr>
              <a:t>R</a:t>
            </a:r>
            <a:r>
              <a:rPr lang="en-US" b="0" i="0" dirty="0">
                <a:effectLst/>
                <a:latin typeface="charter"/>
              </a:rPr>
              <a:t>J Nunnally</a:t>
            </a:r>
            <a:br>
              <a:rPr lang="en-US" dirty="0"/>
            </a:br>
            <a:r>
              <a:rPr lang="en-US" b="1" i="0" u="sng" dirty="0">
                <a:solidFill>
                  <a:srgbClr val="00B050"/>
                </a:solidFill>
                <a:effectLst/>
                <a:latin typeface="charter"/>
              </a:rPr>
              <a:t>M</a:t>
            </a:r>
            <a:r>
              <a:rPr lang="en-US" b="0" i="0" dirty="0">
                <a:effectLst/>
                <a:latin typeface="charter"/>
              </a:rPr>
              <a:t>ike Brady</a:t>
            </a:r>
            <a:endParaRPr lang="en-US" dirty="0"/>
          </a:p>
        </p:txBody>
      </p:sp>
      <p:sp>
        <p:nvSpPr>
          <p:cNvPr id="10" name="TextBox 9">
            <a:extLst>
              <a:ext uri="{FF2B5EF4-FFF2-40B4-BE49-F238E27FC236}">
                <a16:creationId xmlns:a16="http://schemas.microsoft.com/office/drawing/2014/main" id="{66C57740-648C-4F3E-B043-827E07EA0DD3}"/>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11.26</a:t>
            </a:r>
          </a:p>
        </p:txBody>
      </p:sp>
      <p:pic>
        <p:nvPicPr>
          <p:cNvPr id="12" name="Picture 2">
            <a:extLst>
              <a:ext uri="{FF2B5EF4-FFF2-40B4-BE49-F238E27FC236}">
                <a16:creationId xmlns:a16="http://schemas.microsoft.com/office/drawing/2014/main" id="{98845171-E48D-4963-89D8-CE64493284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15510" y="3023745"/>
            <a:ext cx="54771" cy="5825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9D30662-FC4F-4E1B-B5B1-E4150CF4AF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0126" y="5787926"/>
            <a:ext cx="83675" cy="889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36978F16-6C33-4DB6-887C-193AE22788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3507" y="5787926"/>
            <a:ext cx="45719" cy="486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7D3BAE04-597F-46C6-8454-9B891FBF42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6636" y="5653087"/>
            <a:ext cx="58209" cy="619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D72514BC-C170-4B61-9D45-2152BF0F0AE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54391" y="4675882"/>
            <a:ext cx="83675" cy="88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955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Server HELLO</a:t>
            </a:r>
          </a:p>
        </p:txBody>
      </p:sp>
      <p:pic>
        <p:nvPicPr>
          <p:cNvPr id="2050" name="Picture 2" descr="6+ Clipart Of Computer - Preview : Client Computer C | HDClipartAll">
            <a:extLst>
              <a:ext uri="{FF2B5EF4-FFF2-40B4-BE49-F238E27FC236}">
                <a16:creationId xmlns:a16="http://schemas.microsoft.com/office/drawing/2014/main" id="{15E3557C-6CAD-49E7-B39C-B56FEA7BC3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143" y="1690688"/>
            <a:ext cx="3031599" cy="19537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ransparent Trustworthy Clipart - Cloud Server Art, HD Png Download ,  Transparent Png Image - PNGitem">
            <a:extLst>
              <a:ext uri="{FF2B5EF4-FFF2-40B4-BE49-F238E27FC236}">
                <a16:creationId xmlns:a16="http://schemas.microsoft.com/office/drawing/2014/main" id="{48AA7EF2-5BFC-47E7-B9D6-689C53F3C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7346" y="1825625"/>
            <a:ext cx="1942116" cy="1603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FECAE1-CCA9-4296-B2A6-5A88F79E5F0B}"/>
              </a:ext>
            </a:extLst>
          </p:cNvPr>
          <p:cNvSpPr txBox="1"/>
          <p:nvPr/>
        </p:nvSpPr>
        <p:spPr>
          <a:xfrm>
            <a:off x="6021660" y="3644475"/>
            <a:ext cx="938847" cy="369332"/>
          </a:xfrm>
          <a:prstGeom prst="rect">
            <a:avLst/>
          </a:prstGeom>
          <a:noFill/>
        </p:spPr>
        <p:txBody>
          <a:bodyPr wrap="none" rtlCol="0">
            <a:spAutoFit/>
          </a:bodyPr>
          <a:lstStyle/>
          <a:p>
            <a:r>
              <a:rPr lang="en-US" dirty="0"/>
              <a:t>OS Type</a:t>
            </a:r>
          </a:p>
        </p:txBody>
      </p:sp>
      <p:sp>
        <p:nvSpPr>
          <p:cNvPr id="7" name="TextBox 6">
            <a:extLst>
              <a:ext uri="{FF2B5EF4-FFF2-40B4-BE49-F238E27FC236}">
                <a16:creationId xmlns:a16="http://schemas.microsoft.com/office/drawing/2014/main" id="{52F7DE9D-A8B3-4D9E-9FA8-3260D29E82CE}"/>
              </a:ext>
            </a:extLst>
          </p:cNvPr>
          <p:cNvSpPr txBox="1"/>
          <p:nvPr/>
        </p:nvSpPr>
        <p:spPr>
          <a:xfrm>
            <a:off x="6021659" y="4044616"/>
            <a:ext cx="1193532" cy="369332"/>
          </a:xfrm>
          <a:prstGeom prst="rect">
            <a:avLst/>
          </a:prstGeom>
          <a:noFill/>
        </p:spPr>
        <p:txBody>
          <a:bodyPr wrap="none" rtlCol="0">
            <a:spAutoFit/>
          </a:bodyPr>
          <a:lstStyle/>
          <a:p>
            <a:r>
              <a:rPr lang="en-US" dirty="0"/>
              <a:t>OS Version</a:t>
            </a:r>
          </a:p>
        </p:txBody>
      </p:sp>
      <p:sp>
        <p:nvSpPr>
          <p:cNvPr id="8" name="TextBox 7">
            <a:extLst>
              <a:ext uri="{FF2B5EF4-FFF2-40B4-BE49-F238E27FC236}">
                <a16:creationId xmlns:a16="http://schemas.microsoft.com/office/drawing/2014/main" id="{959A25B5-1C6F-420A-BF7C-4CBC3DC506CF}"/>
              </a:ext>
            </a:extLst>
          </p:cNvPr>
          <p:cNvSpPr txBox="1"/>
          <p:nvPr/>
        </p:nvSpPr>
        <p:spPr>
          <a:xfrm>
            <a:off x="6022732" y="4444757"/>
            <a:ext cx="1508811" cy="369332"/>
          </a:xfrm>
          <a:prstGeom prst="rect">
            <a:avLst/>
          </a:prstGeom>
          <a:noFill/>
        </p:spPr>
        <p:txBody>
          <a:bodyPr wrap="none" rtlCol="0">
            <a:spAutoFit/>
          </a:bodyPr>
          <a:lstStyle/>
          <a:p>
            <a:r>
              <a:rPr lang="en-US" dirty="0"/>
              <a:t>Libraries Used</a:t>
            </a:r>
          </a:p>
        </p:txBody>
      </p:sp>
      <p:sp>
        <p:nvSpPr>
          <p:cNvPr id="9" name="TextBox 8">
            <a:extLst>
              <a:ext uri="{FF2B5EF4-FFF2-40B4-BE49-F238E27FC236}">
                <a16:creationId xmlns:a16="http://schemas.microsoft.com/office/drawing/2014/main" id="{A2E050E4-1195-4BC7-9267-8341752BA325}"/>
              </a:ext>
            </a:extLst>
          </p:cNvPr>
          <p:cNvSpPr txBox="1"/>
          <p:nvPr/>
        </p:nvSpPr>
        <p:spPr>
          <a:xfrm>
            <a:off x="6021659" y="4814089"/>
            <a:ext cx="1669240" cy="369332"/>
          </a:xfrm>
          <a:prstGeom prst="rect">
            <a:avLst/>
          </a:prstGeom>
          <a:noFill/>
        </p:spPr>
        <p:txBody>
          <a:bodyPr wrap="none" rtlCol="0">
            <a:spAutoFit/>
          </a:bodyPr>
          <a:lstStyle/>
          <a:p>
            <a:r>
              <a:rPr lang="en-US" dirty="0"/>
              <a:t>Library Versions</a:t>
            </a:r>
          </a:p>
        </p:txBody>
      </p:sp>
      <p:sp>
        <p:nvSpPr>
          <p:cNvPr id="10" name="TextBox 9">
            <a:extLst>
              <a:ext uri="{FF2B5EF4-FFF2-40B4-BE49-F238E27FC236}">
                <a16:creationId xmlns:a16="http://schemas.microsoft.com/office/drawing/2014/main" id="{6FC357B7-C4B9-4D82-B33C-66C65CC8E35A}"/>
              </a:ext>
            </a:extLst>
          </p:cNvPr>
          <p:cNvSpPr txBox="1"/>
          <p:nvPr/>
        </p:nvSpPr>
        <p:spPr>
          <a:xfrm>
            <a:off x="6021659" y="5183421"/>
            <a:ext cx="2210990" cy="369332"/>
          </a:xfrm>
          <a:prstGeom prst="rect">
            <a:avLst/>
          </a:prstGeom>
          <a:noFill/>
        </p:spPr>
        <p:txBody>
          <a:bodyPr wrap="none" rtlCol="0">
            <a:spAutoFit/>
          </a:bodyPr>
          <a:lstStyle/>
          <a:p>
            <a:r>
              <a:rPr lang="en-US" dirty="0"/>
              <a:t>Order Libraries Called</a:t>
            </a:r>
          </a:p>
        </p:txBody>
      </p:sp>
      <p:sp>
        <p:nvSpPr>
          <p:cNvPr id="11" name="TextBox 10">
            <a:extLst>
              <a:ext uri="{FF2B5EF4-FFF2-40B4-BE49-F238E27FC236}">
                <a16:creationId xmlns:a16="http://schemas.microsoft.com/office/drawing/2014/main" id="{D63026B1-8435-4CDA-8EB8-8D8011E1EC33}"/>
              </a:ext>
            </a:extLst>
          </p:cNvPr>
          <p:cNvSpPr txBox="1"/>
          <p:nvPr/>
        </p:nvSpPr>
        <p:spPr>
          <a:xfrm>
            <a:off x="6021659" y="5583562"/>
            <a:ext cx="2228302" cy="369332"/>
          </a:xfrm>
          <a:prstGeom prst="rect">
            <a:avLst/>
          </a:prstGeom>
          <a:noFill/>
        </p:spPr>
        <p:txBody>
          <a:bodyPr wrap="none" rtlCol="0">
            <a:spAutoFit/>
          </a:bodyPr>
          <a:lstStyle/>
          <a:p>
            <a:r>
              <a:rPr lang="en-US" dirty="0"/>
              <a:t>Custom Configuration</a:t>
            </a:r>
          </a:p>
        </p:txBody>
      </p:sp>
      <p:cxnSp>
        <p:nvCxnSpPr>
          <p:cNvPr id="6" name="Straight Arrow Connector 5">
            <a:extLst>
              <a:ext uri="{FF2B5EF4-FFF2-40B4-BE49-F238E27FC236}">
                <a16:creationId xmlns:a16="http://schemas.microsoft.com/office/drawing/2014/main" id="{EFD4B88D-BB7C-4058-B42A-55B5A074491E}"/>
              </a:ext>
            </a:extLst>
          </p:cNvPr>
          <p:cNvCxnSpPr/>
          <p:nvPr/>
        </p:nvCxnSpPr>
        <p:spPr>
          <a:xfrm>
            <a:off x="2286000" y="2520176"/>
            <a:ext cx="4438185" cy="0"/>
          </a:xfrm>
          <a:prstGeom prst="straightConnector1">
            <a:avLst/>
          </a:prstGeom>
          <a:ln w="63500">
            <a:gradFill>
              <a:gsLst>
                <a:gs pos="5400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427D76D-6824-4C15-B33B-4BC869F29C00}"/>
              </a:ext>
            </a:extLst>
          </p:cNvPr>
          <p:cNvPicPr>
            <a:picLocks noChangeAspect="1"/>
          </p:cNvPicPr>
          <p:nvPr/>
        </p:nvPicPr>
        <p:blipFill>
          <a:blip r:embed="rId5"/>
          <a:stretch>
            <a:fillRect/>
          </a:stretch>
        </p:blipFill>
        <p:spPr>
          <a:xfrm>
            <a:off x="1716582" y="4001294"/>
            <a:ext cx="3613336" cy="584230"/>
          </a:xfrm>
          <a:prstGeom prst="rect">
            <a:avLst/>
          </a:prstGeom>
        </p:spPr>
      </p:pic>
      <p:cxnSp>
        <p:nvCxnSpPr>
          <p:cNvPr id="15" name="Straight Arrow Connector 14">
            <a:extLst>
              <a:ext uri="{FF2B5EF4-FFF2-40B4-BE49-F238E27FC236}">
                <a16:creationId xmlns:a16="http://schemas.microsoft.com/office/drawing/2014/main" id="{F2B5596B-2003-44EB-815B-F7F6B5B5E4D5}"/>
              </a:ext>
            </a:extLst>
          </p:cNvPr>
          <p:cNvCxnSpPr/>
          <p:nvPr/>
        </p:nvCxnSpPr>
        <p:spPr>
          <a:xfrm flipH="1">
            <a:off x="3100039" y="3088888"/>
            <a:ext cx="3677098" cy="955728"/>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B4B5196B-BCC1-4E90-970E-0D1373578F44}"/>
              </a:ext>
            </a:extLst>
          </p:cNvPr>
          <p:cNvPicPr>
            <a:picLocks noChangeAspect="1"/>
          </p:cNvPicPr>
          <p:nvPr/>
        </p:nvPicPr>
        <p:blipFill>
          <a:blip r:embed="rId6"/>
          <a:stretch>
            <a:fillRect/>
          </a:stretch>
        </p:blipFill>
        <p:spPr>
          <a:xfrm>
            <a:off x="5483627" y="3711865"/>
            <a:ext cx="612373" cy="265362"/>
          </a:xfrm>
          <a:prstGeom prst="rect">
            <a:avLst/>
          </a:prstGeom>
        </p:spPr>
      </p:pic>
      <p:pic>
        <p:nvPicPr>
          <p:cNvPr id="35" name="Picture 34">
            <a:extLst>
              <a:ext uri="{FF2B5EF4-FFF2-40B4-BE49-F238E27FC236}">
                <a16:creationId xmlns:a16="http://schemas.microsoft.com/office/drawing/2014/main" id="{32D6498B-6271-4B7A-8E2E-F8EB61761127}"/>
              </a:ext>
            </a:extLst>
          </p:cNvPr>
          <p:cNvPicPr>
            <a:picLocks noChangeAspect="1"/>
          </p:cNvPicPr>
          <p:nvPr/>
        </p:nvPicPr>
        <p:blipFill>
          <a:blip r:embed="rId6"/>
          <a:stretch>
            <a:fillRect/>
          </a:stretch>
        </p:blipFill>
        <p:spPr>
          <a:xfrm>
            <a:off x="5483627" y="4082731"/>
            <a:ext cx="612373" cy="265362"/>
          </a:xfrm>
          <a:prstGeom prst="rect">
            <a:avLst/>
          </a:prstGeom>
        </p:spPr>
      </p:pic>
      <p:pic>
        <p:nvPicPr>
          <p:cNvPr id="36" name="Picture 35">
            <a:extLst>
              <a:ext uri="{FF2B5EF4-FFF2-40B4-BE49-F238E27FC236}">
                <a16:creationId xmlns:a16="http://schemas.microsoft.com/office/drawing/2014/main" id="{51873DFA-4D83-4C97-B58F-1DEFCFBF9858}"/>
              </a:ext>
            </a:extLst>
          </p:cNvPr>
          <p:cNvPicPr>
            <a:picLocks noChangeAspect="1"/>
          </p:cNvPicPr>
          <p:nvPr/>
        </p:nvPicPr>
        <p:blipFill>
          <a:blip r:embed="rId6"/>
          <a:stretch>
            <a:fillRect/>
          </a:stretch>
        </p:blipFill>
        <p:spPr>
          <a:xfrm>
            <a:off x="5483627" y="4462280"/>
            <a:ext cx="612373" cy="265362"/>
          </a:xfrm>
          <a:prstGeom prst="rect">
            <a:avLst/>
          </a:prstGeom>
        </p:spPr>
      </p:pic>
      <p:pic>
        <p:nvPicPr>
          <p:cNvPr id="37" name="Picture 36">
            <a:extLst>
              <a:ext uri="{FF2B5EF4-FFF2-40B4-BE49-F238E27FC236}">
                <a16:creationId xmlns:a16="http://schemas.microsoft.com/office/drawing/2014/main" id="{7544FBA1-9EAC-4A86-8F42-AF59FE350171}"/>
              </a:ext>
            </a:extLst>
          </p:cNvPr>
          <p:cNvPicPr>
            <a:picLocks noChangeAspect="1"/>
          </p:cNvPicPr>
          <p:nvPr/>
        </p:nvPicPr>
        <p:blipFill>
          <a:blip r:embed="rId6"/>
          <a:stretch>
            <a:fillRect/>
          </a:stretch>
        </p:blipFill>
        <p:spPr>
          <a:xfrm>
            <a:off x="5479909" y="4862421"/>
            <a:ext cx="612373" cy="265362"/>
          </a:xfrm>
          <a:prstGeom prst="rect">
            <a:avLst/>
          </a:prstGeom>
        </p:spPr>
      </p:pic>
      <p:pic>
        <p:nvPicPr>
          <p:cNvPr id="38" name="Picture 37">
            <a:extLst>
              <a:ext uri="{FF2B5EF4-FFF2-40B4-BE49-F238E27FC236}">
                <a16:creationId xmlns:a16="http://schemas.microsoft.com/office/drawing/2014/main" id="{28BACCA5-CECE-4712-A94F-278FA0F4AC4E}"/>
              </a:ext>
            </a:extLst>
          </p:cNvPr>
          <p:cNvPicPr>
            <a:picLocks noChangeAspect="1"/>
          </p:cNvPicPr>
          <p:nvPr/>
        </p:nvPicPr>
        <p:blipFill>
          <a:blip r:embed="rId6"/>
          <a:stretch>
            <a:fillRect/>
          </a:stretch>
        </p:blipFill>
        <p:spPr>
          <a:xfrm>
            <a:off x="5479909" y="5264756"/>
            <a:ext cx="612373" cy="265362"/>
          </a:xfrm>
          <a:prstGeom prst="rect">
            <a:avLst/>
          </a:prstGeom>
        </p:spPr>
      </p:pic>
      <p:pic>
        <p:nvPicPr>
          <p:cNvPr id="39" name="Picture 38">
            <a:extLst>
              <a:ext uri="{FF2B5EF4-FFF2-40B4-BE49-F238E27FC236}">
                <a16:creationId xmlns:a16="http://schemas.microsoft.com/office/drawing/2014/main" id="{90AE0A13-B85F-4EEB-A36E-44518065887C}"/>
              </a:ext>
            </a:extLst>
          </p:cNvPr>
          <p:cNvPicPr>
            <a:picLocks noChangeAspect="1"/>
          </p:cNvPicPr>
          <p:nvPr/>
        </p:nvPicPr>
        <p:blipFill>
          <a:blip r:embed="rId6"/>
          <a:stretch>
            <a:fillRect/>
          </a:stretch>
        </p:blipFill>
        <p:spPr>
          <a:xfrm>
            <a:off x="5479908" y="5682510"/>
            <a:ext cx="612373" cy="265362"/>
          </a:xfrm>
          <a:prstGeom prst="rect">
            <a:avLst/>
          </a:prstGeom>
        </p:spPr>
      </p:pic>
      <p:pic>
        <p:nvPicPr>
          <p:cNvPr id="2064" name="Picture 16" descr="Free Fingerprint Cliparts, Download Free Fingerprint Cliparts png images, Free  ClipArts on Clipart Library">
            <a:extLst>
              <a:ext uri="{FF2B5EF4-FFF2-40B4-BE49-F238E27FC236}">
                <a16:creationId xmlns:a16="http://schemas.microsoft.com/office/drawing/2014/main" id="{2A48C0F6-D7FD-43B8-A634-4B5E89F6C1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76851" y="1825625"/>
            <a:ext cx="1183507" cy="1717994"/>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a:extLst>
              <a:ext uri="{FF2B5EF4-FFF2-40B4-BE49-F238E27FC236}">
                <a16:creationId xmlns:a16="http://schemas.microsoft.com/office/drawing/2014/main" id="{6F346F0A-B112-40E6-BE52-0B275D534881}"/>
              </a:ext>
            </a:extLst>
          </p:cNvPr>
          <p:cNvCxnSpPr>
            <a:cxnSpLocks/>
          </p:cNvCxnSpPr>
          <p:nvPr/>
        </p:nvCxnSpPr>
        <p:spPr>
          <a:xfrm flipV="1">
            <a:off x="7690899" y="2684622"/>
            <a:ext cx="1891251" cy="2048596"/>
          </a:xfrm>
          <a:prstGeom prst="straightConnector1">
            <a:avLst/>
          </a:prstGeom>
          <a:ln w="63500">
            <a:gradFill>
              <a:gsLst>
                <a:gs pos="54000">
                  <a:srgbClr val="00B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ailEnd type="triangle"/>
          </a:ln>
        </p:spPr>
        <p:style>
          <a:lnRef idx="1">
            <a:schemeClr val="accent1"/>
          </a:lnRef>
          <a:fillRef idx="0">
            <a:schemeClr val="accent1"/>
          </a:fillRef>
          <a:effectRef idx="0">
            <a:schemeClr val="accent1"/>
          </a:effectRef>
          <a:fontRef idx="minor">
            <a:schemeClr val="tx1"/>
          </a:fontRef>
        </p:style>
      </p:cxnSp>
      <p:pic>
        <p:nvPicPr>
          <p:cNvPr id="48" name="Picture 2" descr="Fifth Third Bank Logo and Tagline -">
            <a:extLst>
              <a:ext uri="{FF2B5EF4-FFF2-40B4-BE49-F238E27FC236}">
                <a16:creationId xmlns:a16="http://schemas.microsoft.com/office/drawing/2014/main" id="{E3AF54C9-F589-4FDA-8B0E-37445BD7A2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C84873C-168E-466C-91A2-CC5C656DFEEE}"/>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12.26</a:t>
            </a:r>
          </a:p>
        </p:txBody>
      </p:sp>
      <p:pic>
        <p:nvPicPr>
          <p:cNvPr id="24" name="Picture 2">
            <a:extLst>
              <a:ext uri="{FF2B5EF4-FFF2-40B4-BE49-F238E27FC236}">
                <a16:creationId xmlns:a16="http://schemas.microsoft.com/office/drawing/2014/main" id="{5517CF7D-A457-4798-93C2-79802C13A4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15361" y="3000104"/>
            <a:ext cx="297181" cy="31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897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14C78D5-808C-4B5C-8223-DBBE1D996631}"/>
              </a:ext>
            </a:extLst>
          </p:cNvPr>
          <p:cNvPicPr>
            <a:picLocks noChangeAspect="1"/>
          </p:cNvPicPr>
          <p:nvPr/>
        </p:nvPicPr>
        <p:blipFill>
          <a:blip r:embed="rId3"/>
          <a:stretch>
            <a:fillRect/>
          </a:stretch>
        </p:blipFill>
        <p:spPr>
          <a:xfrm>
            <a:off x="-19050" y="1772294"/>
            <a:ext cx="7829144" cy="3037831"/>
          </a:xfrm>
          <a:prstGeom prst="rect">
            <a:avLst/>
          </a:prstGeom>
        </p:spPr>
      </p:pic>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JARM</a:t>
            </a:r>
          </a:p>
        </p:txBody>
      </p:sp>
      <p:sp>
        <p:nvSpPr>
          <p:cNvPr id="9" name="Rectangle 8">
            <a:extLst>
              <a:ext uri="{FF2B5EF4-FFF2-40B4-BE49-F238E27FC236}">
                <a16:creationId xmlns:a16="http://schemas.microsoft.com/office/drawing/2014/main" id="{C770095D-AF86-470E-8C99-7DB8EF6F1186}"/>
              </a:ext>
            </a:extLst>
          </p:cNvPr>
          <p:cNvSpPr/>
          <p:nvPr/>
        </p:nvSpPr>
        <p:spPr>
          <a:xfrm>
            <a:off x="428625"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07D6403-4DEA-489F-9BE7-F1D966CD3663}"/>
              </a:ext>
            </a:extLst>
          </p:cNvPr>
          <p:cNvSpPr/>
          <p:nvPr/>
        </p:nvSpPr>
        <p:spPr>
          <a:xfrm>
            <a:off x="609601"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4EC3669-974D-40E2-B967-45828F79993C}"/>
              </a:ext>
            </a:extLst>
          </p:cNvPr>
          <p:cNvSpPr/>
          <p:nvPr/>
        </p:nvSpPr>
        <p:spPr>
          <a:xfrm>
            <a:off x="790577"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AFCBAFE-81B4-448A-BE57-3BD2B8B7C9BA}"/>
              </a:ext>
            </a:extLst>
          </p:cNvPr>
          <p:cNvSpPr/>
          <p:nvPr/>
        </p:nvSpPr>
        <p:spPr>
          <a:xfrm>
            <a:off x="971552"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D21B5B0-F1BE-41CB-B833-22083914CFE8}"/>
              </a:ext>
            </a:extLst>
          </p:cNvPr>
          <p:cNvSpPr/>
          <p:nvPr/>
        </p:nvSpPr>
        <p:spPr>
          <a:xfrm>
            <a:off x="1152528"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3F90A83-6EBF-4C22-8A7E-098314808509}"/>
              </a:ext>
            </a:extLst>
          </p:cNvPr>
          <p:cNvSpPr/>
          <p:nvPr/>
        </p:nvSpPr>
        <p:spPr>
          <a:xfrm>
            <a:off x="1333505"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4863E8A-36AF-42F1-B0D3-BAFE39481CF9}"/>
              </a:ext>
            </a:extLst>
          </p:cNvPr>
          <p:cNvSpPr/>
          <p:nvPr/>
        </p:nvSpPr>
        <p:spPr>
          <a:xfrm>
            <a:off x="1514479"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E54186CC-17CD-4E02-8F3F-B49D41C5C8B1}"/>
              </a:ext>
            </a:extLst>
          </p:cNvPr>
          <p:cNvSpPr/>
          <p:nvPr/>
        </p:nvSpPr>
        <p:spPr>
          <a:xfrm>
            <a:off x="1695455"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C72F994-46A6-4AAE-B7CE-713AF8E83EAD}"/>
              </a:ext>
            </a:extLst>
          </p:cNvPr>
          <p:cNvSpPr/>
          <p:nvPr/>
        </p:nvSpPr>
        <p:spPr>
          <a:xfrm>
            <a:off x="1876429" y="3067050"/>
            <a:ext cx="209546" cy="17145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D013C56-3447-46F1-A916-D659CB7165DF}"/>
              </a:ext>
            </a:extLst>
          </p:cNvPr>
          <p:cNvSpPr/>
          <p:nvPr/>
        </p:nvSpPr>
        <p:spPr>
          <a:xfrm>
            <a:off x="2052641"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55DE1A5-2E8C-4F45-A89D-A1B14B68E090}"/>
              </a:ext>
            </a:extLst>
          </p:cNvPr>
          <p:cNvSpPr txBox="1"/>
          <p:nvPr/>
        </p:nvSpPr>
        <p:spPr>
          <a:xfrm>
            <a:off x="1876429" y="4086781"/>
            <a:ext cx="3090398" cy="369332"/>
          </a:xfrm>
          <a:prstGeom prst="rect">
            <a:avLst/>
          </a:prstGeom>
          <a:noFill/>
        </p:spPr>
        <p:txBody>
          <a:bodyPr wrap="none" rtlCol="0">
            <a:spAutoFit/>
          </a:bodyPr>
          <a:lstStyle/>
          <a:p>
            <a:r>
              <a:rPr lang="en-US" dirty="0">
                <a:solidFill>
                  <a:srgbClr val="00B050"/>
                </a:solidFill>
              </a:rPr>
              <a:t>Packets transmit TLS responses</a:t>
            </a:r>
          </a:p>
        </p:txBody>
      </p:sp>
      <p:sp>
        <p:nvSpPr>
          <p:cNvPr id="26" name="TextBox 25">
            <a:extLst>
              <a:ext uri="{FF2B5EF4-FFF2-40B4-BE49-F238E27FC236}">
                <a16:creationId xmlns:a16="http://schemas.microsoft.com/office/drawing/2014/main" id="{8BCC6056-848C-43EB-A076-597D2450513D}"/>
              </a:ext>
            </a:extLst>
          </p:cNvPr>
          <p:cNvSpPr txBox="1"/>
          <p:nvPr/>
        </p:nvSpPr>
        <p:spPr>
          <a:xfrm>
            <a:off x="3244771" y="2295609"/>
            <a:ext cx="2131417" cy="369332"/>
          </a:xfrm>
          <a:prstGeom prst="rect">
            <a:avLst/>
          </a:prstGeom>
          <a:noFill/>
        </p:spPr>
        <p:txBody>
          <a:bodyPr wrap="none" rtlCol="0">
            <a:spAutoFit/>
          </a:bodyPr>
          <a:lstStyle/>
          <a:p>
            <a:r>
              <a:rPr lang="en-US" dirty="0">
                <a:solidFill>
                  <a:srgbClr val="FFC000"/>
                </a:solidFill>
              </a:rPr>
              <a:t>Library configuration</a:t>
            </a:r>
          </a:p>
        </p:txBody>
      </p:sp>
      <p:sp>
        <p:nvSpPr>
          <p:cNvPr id="27" name="Rectangle 26">
            <a:extLst>
              <a:ext uri="{FF2B5EF4-FFF2-40B4-BE49-F238E27FC236}">
                <a16:creationId xmlns:a16="http://schemas.microsoft.com/office/drawing/2014/main" id="{C9E96677-6AAB-458E-8461-770023449191}"/>
              </a:ext>
            </a:extLst>
          </p:cNvPr>
          <p:cNvSpPr/>
          <p:nvPr/>
        </p:nvSpPr>
        <p:spPr>
          <a:xfrm>
            <a:off x="2262192" y="3067050"/>
            <a:ext cx="2109783" cy="147638"/>
          </a:xfrm>
          <a:prstGeom prst="rect">
            <a:avLst/>
          </a:prstGeom>
          <a:noFill/>
          <a:ln w="158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B6575370-7456-43B1-822B-8AC9742369F8}"/>
              </a:ext>
            </a:extLst>
          </p:cNvPr>
          <p:cNvCxnSpPr>
            <a:stCxn id="26" idx="2"/>
          </p:cNvCxnSpPr>
          <p:nvPr/>
        </p:nvCxnSpPr>
        <p:spPr>
          <a:xfrm flipH="1">
            <a:off x="3343275" y="2664941"/>
            <a:ext cx="967205" cy="325909"/>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748992A-600B-4C55-872C-B8D2E9F6FBE8}"/>
              </a:ext>
            </a:extLst>
          </p:cNvPr>
          <p:cNvCxnSpPr>
            <a:stCxn id="23" idx="0"/>
          </p:cNvCxnSpPr>
          <p:nvPr/>
        </p:nvCxnSpPr>
        <p:spPr>
          <a:xfrm flipH="1" flipV="1">
            <a:off x="1333504" y="3214688"/>
            <a:ext cx="2088124" cy="872093"/>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8E468853-0F2C-4CEE-931C-A1106FAB7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873" y="3140869"/>
            <a:ext cx="3119747" cy="9249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SHA 256 - Free security icons">
            <a:extLst>
              <a:ext uri="{FF2B5EF4-FFF2-40B4-BE49-F238E27FC236}">
                <a16:creationId xmlns:a16="http://schemas.microsoft.com/office/drawing/2014/main" id="{84695B89-50C8-4D04-822E-31BDE280A2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732" y="1772294"/>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reating a Raspberry Pi SSL Certificate For Free With Let&amp;#39;s Encrypt">
            <a:extLst>
              <a:ext uri="{FF2B5EF4-FFF2-40B4-BE49-F238E27FC236}">
                <a16:creationId xmlns:a16="http://schemas.microsoft.com/office/drawing/2014/main" id="{50B013D1-E9AD-43EC-B056-776E2861C3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0030" y="3682991"/>
            <a:ext cx="771450" cy="77145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Fifth Third Bank Logo and Tagline -">
            <a:extLst>
              <a:ext uri="{FF2B5EF4-FFF2-40B4-BE49-F238E27FC236}">
                <a16:creationId xmlns:a16="http://schemas.microsoft.com/office/drawing/2014/main" id="{E4D56C71-FECE-4653-B72A-8C117FDBFB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F357E12-E9A7-4DE1-B011-796A25E5122D}"/>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13.26</a:t>
            </a:r>
          </a:p>
        </p:txBody>
      </p:sp>
      <p:pic>
        <p:nvPicPr>
          <p:cNvPr id="28" name="Picture 2">
            <a:extLst>
              <a:ext uri="{FF2B5EF4-FFF2-40B4-BE49-F238E27FC236}">
                <a16:creationId xmlns:a16="http://schemas.microsoft.com/office/drawing/2014/main" id="{33E61770-9F8B-4478-A4B0-CAA40B4142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7597" y="2359326"/>
            <a:ext cx="297181" cy="31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584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39AB2F-5248-422A-9193-B95FC597ADAC}"/>
              </a:ext>
            </a:extLst>
          </p:cNvPr>
          <p:cNvPicPr>
            <a:picLocks noChangeAspect="1"/>
          </p:cNvPicPr>
          <p:nvPr/>
        </p:nvPicPr>
        <p:blipFill>
          <a:blip r:embed="rId3"/>
          <a:stretch>
            <a:fillRect/>
          </a:stretch>
        </p:blipFill>
        <p:spPr>
          <a:xfrm>
            <a:off x="-19050" y="1772294"/>
            <a:ext cx="7829144" cy="3037831"/>
          </a:xfrm>
          <a:prstGeom prst="rect">
            <a:avLst/>
          </a:prstGeom>
        </p:spPr>
      </p:pic>
      <p:sp>
        <p:nvSpPr>
          <p:cNvPr id="6" name="Title 1">
            <a:extLst>
              <a:ext uri="{FF2B5EF4-FFF2-40B4-BE49-F238E27FC236}">
                <a16:creationId xmlns:a16="http://schemas.microsoft.com/office/drawing/2014/main" id="{D9A0357F-C0DF-47D0-85DA-BBBE6680ECB9}"/>
              </a:ext>
            </a:extLst>
          </p:cNvPr>
          <p:cNvSpPr>
            <a:spLocks noGrp="1"/>
          </p:cNvSpPr>
          <p:nvPr>
            <p:ph type="title"/>
          </p:nvPr>
        </p:nvSpPr>
        <p:spPr>
          <a:xfrm>
            <a:off x="838200" y="365125"/>
            <a:ext cx="10515600" cy="1325563"/>
          </a:xfrm>
        </p:spPr>
        <p:txBody>
          <a:bodyPr/>
          <a:lstStyle/>
          <a:p>
            <a:r>
              <a:rPr lang="en-US" dirty="0"/>
              <a:t>JARM</a:t>
            </a:r>
          </a:p>
        </p:txBody>
      </p:sp>
      <p:sp>
        <p:nvSpPr>
          <p:cNvPr id="7" name="Rectangle 6">
            <a:extLst>
              <a:ext uri="{FF2B5EF4-FFF2-40B4-BE49-F238E27FC236}">
                <a16:creationId xmlns:a16="http://schemas.microsoft.com/office/drawing/2014/main" id="{ABDC5286-566A-46A5-8E40-B913919AF7E7}"/>
              </a:ext>
            </a:extLst>
          </p:cNvPr>
          <p:cNvSpPr/>
          <p:nvPr/>
        </p:nvSpPr>
        <p:spPr>
          <a:xfrm>
            <a:off x="428625"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AE03A054-6DB1-4FE9-B458-9665465A4C51}"/>
              </a:ext>
            </a:extLst>
          </p:cNvPr>
          <p:cNvSpPr/>
          <p:nvPr/>
        </p:nvSpPr>
        <p:spPr>
          <a:xfrm>
            <a:off x="609601"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E1F280C-638D-4F2B-92D8-1985588A19BD}"/>
              </a:ext>
            </a:extLst>
          </p:cNvPr>
          <p:cNvSpPr/>
          <p:nvPr/>
        </p:nvSpPr>
        <p:spPr>
          <a:xfrm>
            <a:off x="790577"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3961BAD-C2AC-4DA2-8013-1B20557EA88E}"/>
              </a:ext>
            </a:extLst>
          </p:cNvPr>
          <p:cNvSpPr/>
          <p:nvPr/>
        </p:nvSpPr>
        <p:spPr>
          <a:xfrm>
            <a:off x="971552"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E24CF83-6B25-4A1E-9AF5-625C07F2BB96}"/>
              </a:ext>
            </a:extLst>
          </p:cNvPr>
          <p:cNvSpPr/>
          <p:nvPr/>
        </p:nvSpPr>
        <p:spPr>
          <a:xfrm>
            <a:off x="1152528"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81DC1F9-087B-49AF-95A7-ED73607BE5FF}"/>
              </a:ext>
            </a:extLst>
          </p:cNvPr>
          <p:cNvSpPr/>
          <p:nvPr/>
        </p:nvSpPr>
        <p:spPr>
          <a:xfrm>
            <a:off x="1333505"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A749EB6-D21C-4969-93FB-9D66D8942DA2}"/>
              </a:ext>
            </a:extLst>
          </p:cNvPr>
          <p:cNvSpPr/>
          <p:nvPr/>
        </p:nvSpPr>
        <p:spPr>
          <a:xfrm>
            <a:off x="1514479"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5D41E43-8277-4012-82E0-6377A4AABC0D}"/>
              </a:ext>
            </a:extLst>
          </p:cNvPr>
          <p:cNvSpPr/>
          <p:nvPr/>
        </p:nvSpPr>
        <p:spPr>
          <a:xfrm>
            <a:off x="1695455"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D08BC76-4B9C-4229-A39F-4175D51D81C6}"/>
              </a:ext>
            </a:extLst>
          </p:cNvPr>
          <p:cNvSpPr/>
          <p:nvPr/>
        </p:nvSpPr>
        <p:spPr>
          <a:xfrm>
            <a:off x="1876429" y="3067050"/>
            <a:ext cx="209546" cy="171450"/>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E1F2308-0AD5-4BBB-B65E-F6B8428FF236}"/>
              </a:ext>
            </a:extLst>
          </p:cNvPr>
          <p:cNvSpPr/>
          <p:nvPr/>
        </p:nvSpPr>
        <p:spPr>
          <a:xfrm>
            <a:off x="2052641" y="3067050"/>
            <a:ext cx="180976" cy="147638"/>
          </a:xfrm>
          <a:prstGeom prst="rect">
            <a:avLst/>
          </a:prstGeom>
          <a:noFill/>
          <a:ln w="158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D7882B35-57BA-4C0C-8E29-D2FC9DC1BAD3}"/>
              </a:ext>
            </a:extLst>
          </p:cNvPr>
          <p:cNvSpPr txBox="1"/>
          <p:nvPr/>
        </p:nvSpPr>
        <p:spPr>
          <a:xfrm>
            <a:off x="1876429" y="4086781"/>
            <a:ext cx="3090398" cy="369332"/>
          </a:xfrm>
          <a:prstGeom prst="rect">
            <a:avLst/>
          </a:prstGeom>
          <a:noFill/>
        </p:spPr>
        <p:txBody>
          <a:bodyPr wrap="none" rtlCol="0">
            <a:spAutoFit/>
          </a:bodyPr>
          <a:lstStyle/>
          <a:p>
            <a:r>
              <a:rPr lang="en-US" dirty="0">
                <a:solidFill>
                  <a:srgbClr val="00B050"/>
                </a:solidFill>
              </a:rPr>
              <a:t>Packets transmit TLS responses</a:t>
            </a:r>
          </a:p>
        </p:txBody>
      </p:sp>
      <p:sp>
        <p:nvSpPr>
          <p:cNvPr id="18" name="TextBox 17">
            <a:extLst>
              <a:ext uri="{FF2B5EF4-FFF2-40B4-BE49-F238E27FC236}">
                <a16:creationId xmlns:a16="http://schemas.microsoft.com/office/drawing/2014/main" id="{525791D7-28B1-4480-9E20-2239EDFCD200}"/>
              </a:ext>
            </a:extLst>
          </p:cNvPr>
          <p:cNvSpPr txBox="1"/>
          <p:nvPr/>
        </p:nvSpPr>
        <p:spPr>
          <a:xfrm>
            <a:off x="3244771" y="2295609"/>
            <a:ext cx="2131417" cy="369332"/>
          </a:xfrm>
          <a:prstGeom prst="rect">
            <a:avLst/>
          </a:prstGeom>
          <a:noFill/>
        </p:spPr>
        <p:txBody>
          <a:bodyPr wrap="none" rtlCol="0">
            <a:spAutoFit/>
          </a:bodyPr>
          <a:lstStyle/>
          <a:p>
            <a:r>
              <a:rPr lang="en-US" dirty="0">
                <a:solidFill>
                  <a:srgbClr val="FFC000"/>
                </a:solidFill>
              </a:rPr>
              <a:t>Library configuration</a:t>
            </a:r>
          </a:p>
        </p:txBody>
      </p:sp>
      <p:cxnSp>
        <p:nvCxnSpPr>
          <p:cNvPr id="20" name="Straight Arrow Connector 19">
            <a:extLst>
              <a:ext uri="{FF2B5EF4-FFF2-40B4-BE49-F238E27FC236}">
                <a16:creationId xmlns:a16="http://schemas.microsoft.com/office/drawing/2014/main" id="{26E2813E-E8A5-4609-A2F7-F5B2FA98CA2B}"/>
              </a:ext>
            </a:extLst>
          </p:cNvPr>
          <p:cNvCxnSpPr>
            <a:stCxn id="18" idx="2"/>
          </p:cNvCxnSpPr>
          <p:nvPr/>
        </p:nvCxnSpPr>
        <p:spPr>
          <a:xfrm flipH="1">
            <a:off x="3343275" y="2664941"/>
            <a:ext cx="967205" cy="325909"/>
          </a:xfrm>
          <a:prstGeom prst="straightConnector1">
            <a:avLst/>
          </a:prstGeom>
          <a:ln w="635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1E65170-3FC2-4829-9EB6-B8C45DDB7810}"/>
              </a:ext>
            </a:extLst>
          </p:cNvPr>
          <p:cNvCxnSpPr>
            <a:stCxn id="17" idx="0"/>
          </p:cNvCxnSpPr>
          <p:nvPr/>
        </p:nvCxnSpPr>
        <p:spPr>
          <a:xfrm flipH="1" flipV="1">
            <a:off x="1333504" y="3214688"/>
            <a:ext cx="2088124" cy="872093"/>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
            <a:extLst>
              <a:ext uri="{FF2B5EF4-FFF2-40B4-BE49-F238E27FC236}">
                <a16:creationId xmlns:a16="http://schemas.microsoft.com/office/drawing/2014/main" id="{9BB41082-97CD-4E8E-B932-B23ECB16C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873" y="3140869"/>
            <a:ext cx="3119747" cy="92495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SHA 256 - Free security icons">
            <a:extLst>
              <a:ext uri="{FF2B5EF4-FFF2-40B4-BE49-F238E27FC236}">
                <a16:creationId xmlns:a16="http://schemas.microsoft.com/office/drawing/2014/main" id="{8552E4A8-BB50-4785-B03A-59902381E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732" y="1772294"/>
            <a:ext cx="11049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Creating a Raspberry Pi SSL Certificate For Free With Let&amp;#39;s Encrypt">
            <a:extLst>
              <a:ext uri="{FF2B5EF4-FFF2-40B4-BE49-F238E27FC236}">
                <a16:creationId xmlns:a16="http://schemas.microsoft.com/office/drawing/2014/main" id="{F59A3DF3-650E-479E-8045-F7CCC9C215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0030" y="3682991"/>
            <a:ext cx="771450" cy="77145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BF3C7E5-6675-4CB7-8583-F30A48C2A3ED}"/>
              </a:ext>
            </a:extLst>
          </p:cNvPr>
          <p:cNvSpPr/>
          <p:nvPr/>
        </p:nvSpPr>
        <p:spPr>
          <a:xfrm>
            <a:off x="2262192" y="3067050"/>
            <a:ext cx="2109783" cy="147638"/>
          </a:xfrm>
          <a:prstGeom prst="rect">
            <a:avLst/>
          </a:prstGeom>
          <a:noFill/>
          <a:ln w="158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descr="Fifth Third Bank Logo and Tagline -">
            <a:extLst>
              <a:ext uri="{FF2B5EF4-FFF2-40B4-BE49-F238E27FC236}">
                <a16:creationId xmlns:a16="http://schemas.microsoft.com/office/drawing/2014/main" id="{B02C9541-039B-4ED5-A173-C4C1970C70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D38D86C-7280-4485-AFBB-65BC794ECA95}"/>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14.26</a:t>
            </a:r>
          </a:p>
        </p:txBody>
      </p:sp>
      <p:pic>
        <p:nvPicPr>
          <p:cNvPr id="28" name="Picture 2">
            <a:extLst>
              <a:ext uri="{FF2B5EF4-FFF2-40B4-BE49-F238E27FC236}">
                <a16:creationId xmlns:a16="http://schemas.microsoft.com/office/drawing/2014/main" id="{20905764-D9A9-4028-B246-B8F7E6B7E4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7597" y="2359326"/>
            <a:ext cx="297181" cy="31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34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JARM &amp; Hosting Providers</a:t>
            </a:r>
          </a:p>
        </p:txBody>
      </p:sp>
      <p:pic>
        <p:nvPicPr>
          <p:cNvPr id="4" name="Picture 2">
            <a:extLst>
              <a:ext uri="{FF2B5EF4-FFF2-40B4-BE49-F238E27FC236}">
                <a16:creationId xmlns:a16="http://schemas.microsoft.com/office/drawing/2014/main" id="{E3DE0F1D-F043-45D8-A67D-955D162D8B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928813"/>
            <a:ext cx="48768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ivoCloud - Enterprise Public Cloud">
            <a:extLst>
              <a:ext uri="{FF2B5EF4-FFF2-40B4-BE49-F238E27FC236}">
                <a16:creationId xmlns:a16="http://schemas.microsoft.com/office/drawing/2014/main" id="{6D1342E4-3423-4E59-AD91-5319D001E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352675"/>
            <a:ext cx="127635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VHcloud - Wikipedia">
            <a:extLst>
              <a:ext uri="{FF2B5EF4-FFF2-40B4-BE49-F238E27FC236}">
                <a16:creationId xmlns:a16="http://schemas.microsoft.com/office/drawing/2014/main" id="{2B5F936B-630D-45B5-8349-1937B9868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2309078"/>
            <a:ext cx="2019300" cy="12809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ifth Third Bank Logo and Tagline -">
            <a:extLst>
              <a:ext uri="{FF2B5EF4-FFF2-40B4-BE49-F238E27FC236}">
                <a16:creationId xmlns:a16="http://schemas.microsoft.com/office/drawing/2014/main" id="{D115462F-C959-4069-9B31-CFE65FE000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F38FF2C-7807-4401-8F83-8423CD3FA447}"/>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15.26</a:t>
            </a:r>
          </a:p>
        </p:txBody>
      </p:sp>
    </p:spTree>
    <p:extLst>
      <p:ext uri="{BB962C8B-B14F-4D97-AF65-F5344CB8AC3E}">
        <p14:creationId xmlns:p14="http://schemas.microsoft.com/office/powerpoint/2010/main" val="160784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Cobalt Strike Example</a:t>
            </a:r>
          </a:p>
        </p:txBody>
      </p:sp>
      <p:pic>
        <p:nvPicPr>
          <p:cNvPr id="7" name="Picture 2" descr="Ransomware operators use Cobalt Strike in 66% of cases">
            <a:extLst>
              <a:ext uri="{FF2B5EF4-FFF2-40B4-BE49-F238E27FC236}">
                <a16:creationId xmlns:a16="http://schemas.microsoft.com/office/drawing/2014/main" id="{BE775DF9-5D8C-4368-AFC5-239F7B77A9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1746391"/>
            <a:ext cx="6372225" cy="42638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fth Third Bank Logo and Tagline -">
            <a:extLst>
              <a:ext uri="{FF2B5EF4-FFF2-40B4-BE49-F238E27FC236}">
                <a16:creationId xmlns:a16="http://schemas.microsoft.com/office/drawing/2014/main" id="{D2D4EDE3-83BA-40BB-8DB3-93435F0C68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0E8DB6-290B-4CAE-9C2C-C70BD77C1AFC}"/>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16.26</a:t>
            </a:r>
          </a:p>
        </p:txBody>
      </p:sp>
      <p:pic>
        <p:nvPicPr>
          <p:cNvPr id="6" name="Picture 2">
            <a:extLst>
              <a:ext uri="{FF2B5EF4-FFF2-40B4-BE49-F238E27FC236}">
                <a16:creationId xmlns:a16="http://schemas.microsoft.com/office/drawing/2014/main" id="{EDA9ECC4-6A4B-4A51-8FD4-35C87C99F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5217" y="3436620"/>
            <a:ext cx="213083" cy="22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661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Cobalt Strike Example</a:t>
            </a:r>
          </a:p>
        </p:txBody>
      </p:sp>
      <p:pic>
        <p:nvPicPr>
          <p:cNvPr id="6146" name="Picture 2" descr="Ransomware operators use Cobalt Strike in 66% of cases">
            <a:extLst>
              <a:ext uri="{FF2B5EF4-FFF2-40B4-BE49-F238E27FC236}">
                <a16:creationId xmlns:a16="http://schemas.microsoft.com/office/drawing/2014/main" id="{D586F05E-46D5-40ED-B202-35E69A3EF7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1746391"/>
            <a:ext cx="6372225" cy="4263884"/>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descr="Blacklisted Illustration 88000146 - Megapixl">
            <a:extLst>
              <a:ext uri="{FF2B5EF4-FFF2-40B4-BE49-F238E27FC236}">
                <a16:creationId xmlns:a16="http://schemas.microsoft.com/office/drawing/2014/main" id="{4D7CA1FD-D61D-4751-8EF2-4C270B42B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4" y="2862626"/>
            <a:ext cx="2481262" cy="121407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Nominated Clipart And Illustrations">
            <a:extLst>
              <a:ext uri="{FF2B5EF4-FFF2-40B4-BE49-F238E27FC236}">
                <a16:creationId xmlns:a16="http://schemas.microsoft.com/office/drawing/2014/main" id="{4F72AE51-C9EE-4E0C-BBB0-C2DF0A0F4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956" y="3776662"/>
            <a:ext cx="1524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3,983 False Positive Stock Photos and Images - 123RF">
            <a:extLst>
              <a:ext uri="{FF2B5EF4-FFF2-40B4-BE49-F238E27FC236}">
                <a16:creationId xmlns:a16="http://schemas.microsoft.com/office/drawing/2014/main" id="{947CCD4C-4CA4-48D5-80F7-48D6975F94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357364">
            <a:off x="8692311" y="2835974"/>
            <a:ext cx="3232792" cy="14799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Fifth Third Bank Logo and Tagline -">
            <a:extLst>
              <a:ext uri="{FF2B5EF4-FFF2-40B4-BE49-F238E27FC236}">
                <a16:creationId xmlns:a16="http://schemas.microsoft.com/office/drawing/2014/main" id="{090CAA30-DDDD-49EA-8F2E-51DB02AC51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356E453-8877-4112-B314-90C2492E8F4E}"/>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17.26</a:t>
            </a:r>
          </a:p>
        </p:txBody>
      </p:sp>
      <p:pic>
        <p:nvPicPr>
          <p:cNvPr id="9" name="Picture 2">
            <a:extLst>
              <a:ext uri="{FF2B5EF4-FFF2-40B4-BE49-F238E27FC236}">
                <a16:creationId xmlns:a16="http://schemas.microsoft.com/office/drawing/2014/main" id="{C8174BE8-A37C-4223-9078-EC206C3E7E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5217" y="3436620"/>
            <a:ext cx="213083" cy="22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596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Platforms Supporting JARM</a:t>
            </a:r>
          </a:p>
        </p:txBody>
      </p:sp>
      <p:pic>
        <p:nvPicPr>
          <p:cNvPr id="5" name="Picture 4">
            <a:extLst>
              <a:ext uri="{FF2B5EF4-FFF2-40B4-BE49-F238E27FC236}">
                <a16:creationId xmlns:a16="http://schemas.microsoft.com/office/drawing/2014/main" id="{DD05FFE5-F6DF-43F1-B7DE-3B2CFF0EA450}"/>
              </a:ext>
            </a:extLst>
          </p:cNvPr>
          <p:cNvPicPr>
            <a:picLocks noChangeAspect="1"/>
          </p:cNvPicPr>
          <p:nvPr/>
        </p:nvPicPr>
        <p:blipFill>
          <a:blip r:embed="rId3"/>
          <a:stretch>
            <a:fillRect/>
          </a:stretch>
        </p:blipFill>
        <p:spPr>
          <a:xfrm>
            <a:off x="161890" y="3305160"/>
            <a:ext cx="1352620" cy="279414"/>
          </a:xfrm>
          <a:prstGeom prst="rect">
            <a:avLst/>
          </a:prstGeom>
        </p:spPr>
      </p:pic>
      <p:sp>
        <p:nvSpPr>
          <p:cNvPr id="8" name="TextBox 7">
            <a:extLst>
              <a:ext uri="{FF2B5EF4-FFF2-40B4-BE49-F238E27FC236}">
                <a16:creationId xmlns:a16="http://schemas.microsoft.com/office/drawing/2014/main" id="{9457D928-4DBA-44B0-8FFC-21806F10021B}"/>
              </a:ext>
            </a:extLst>
          </p:cNvPr>
          <p:cNvSpPr txBox="1"/>
          <p:nvPr/>
        </p:nvSpPr>
        <p:spPr>
          <a:xfrm>
            <a:off x="1524000" y="3191577"/>
            <a:ext cx="1905000" cy="1384995"/>
          </a:xfrm>
          <a:prstGeom prst="rect">
            <a:avLst/>
          </a:prstGeom>
          <a:noFill/>
        </p:spPr>
        <p:txBody>
          <a:bodyPr wrap="square">
            <a:spAutoFit/>
          </a:bodyPr>
          <a:lstStyle/>
          <a:p>
            <a:r>
              <a:rPr lang="en-US" sz="2800" b="0" i="0" u="none" strike="noStrike" dirty="0">
                <a:effectLst/>
                <a:latin typeface="-apple-system"/>
                <a:hlinkClick r:id="rId4"/>
              </a:rPr>
              <a:t>360</a:t>
            </a:r>
            <a:br>
              <a:rPr lang="en-US" sz="2800" dirty="0"/>
            </a:br>
            <a:r>
              <a:rPr lang="en-US" sz="2800" b="0" i="0" u="none" strike="noStrike" dirty="0" err="1">
                <a:effectLst/>
                <a:latin typeface="-apple-system"/>
                <a:hlinkClick r:id="rId5"/>
              </a:rPr>
              <a:t>BinaryEdge</a:t>
            </a:r>
            <a:br>
              <a:rPr lang="en-US" sz="2800" dirty="0"/>
            </a:br>
            <a:r>
              <a:rPr lang="en-US" sz="2800" b="0" i="0" u="none" strike="noStrike" dirty="0" err="1">
                <a:effectLst/>
                <a:latin typeface="-apple-system"/>
                <a:hlinkClick r:id="rId6"/>
              </a:rPr>
              <a:t>Censys</a:t>
            </a:r>
            <a:endParaRPr lang="en-US" sz="2800" dirty="0"/>
          </a:p>
        </p:txBody>
      </p:sp>
      <p:sp>
        <p:nvSpPr>
          <p:cNvPr id="10" name="TextBox 9">
            <a:extLst>
              <a:ext uri="{FF2B5EF4-FFF2-40B4-BE49-F238E27FC236}">
                <a16:creationId xmlns:a16="http://schemas.microsoft.com/office/drawing/2014/main" id="{E3BC4ED4-C74B-41DB-8425-6C1B964E0BB1}"/>
              </a:ext>
            </a:extLst>
          </p:cNvPr>
          <p:cNvSpPr txBox="1"/>
          <p:nvPr/>
        </p:nvSpPr>
        <p:spPr>
          <a:xfrm>
            <a:off x="5069682" y="3178645"/>
            <a:ext cx="2940808" cy="1815882"/>
          </a:xfrm>
          <a:prstGeom prst="rect">
            <a:avLst/>
          </a:prstGeom>
          <a:noFill/>
        </p:spPr>
        <p:txBody>
          <a:bodyPr wrap="square">
            <a:spAutoFit/>
          </a:bodyPr>
          <a:lstStyle/>
          <a:p>
            <a:r>
              <a:rPr lang="en-US" sz="2800" b="0" i="0" u="none" strike="noStrike" dirty="0">
                <a:effectLst/>
                <a:latin typeface="-apple-system"/>
                <a:hlinkClick r:id="rId7"/>
              </a:rPr>
              <a:t>Palo Alto Networks</a:t>
            </a:r>
            <a:br>
              <a:rPr lang="en-US" sz="2800" b="0" i="0" u="none" strike="noStrike" dirty="0">
                <a:effectLst/>
                <a:latin typeface="-apple-system"/>
              </a:rPr>
            </a:br>
            <a:r>
              <a:rPr lang="en-US" sz="2800" b="0" i="0" u="none" strike="noStrike" dirty="0" err="1">
                <a:effectLst/>
                <a:latin typeface="-apple-system"/>
                <a:hlinkClick r:id="rId8"/>
              </a:rPr>
              <a:t>PassiveTotal</a:t>
            </a:r>
            <a:br>
              <a:rPr lang="en-US" sz="2800" dirty="0">
                <a:latin typeface="-apple-system"/>
              </a:rPr>
            </a:br>
            <a:r>
              <a:rPr lang="en-US" sz="2800" b="0" i="0" u="none" strike="noStrike" dirty="0" err="1">
                <a:effectLst/>
                <a:latin typeface="-apple-system"/>
                <a:hlinkClick r:id="rId8"/>
              </a:rPr>
              <a:t>RiskIQ</a:t>
            </a:r>
            <a:br>
              <a:rPr lang="en-US" sz="2800" dirty="0">
                <a:latin typeface="-apple-system"/>
              </a:rPr>
            </a:br>
            <a:endParaRPr lang="en-US" sz="2800" dirty="0">
              <a:latin typeface="-apple-system"/>
            </a:endParaRPr>
          </a:p>
        </p:txBody>
      </p:sp>
      <p:sp>
        <p:nvSpPr>
          <p:cNvPr id="12" name="TextBox 11">
            <a:extLst>
              <a:ext uri="{FF2B5EF4-FFF2-40B4-BE49-F238E27FC236}">
                <a16:creationId xmlns:a16="http://schemas.microsoft.com/office/drawing/2014/main" id="{C3683F68-F10B-4D30-ADD9-83012B5DBAC6}"/>
              </a:ext>
            </a:extLst>
          </p:cNvPr>
          <p:cNvSpPr txBox="1"/>
          <p:nvPr/>
        </p:nvSpPr>
        <p:spPr>
          <a:xfrm>
            <a:off x="9744075" y="3232143"/>
            <a:ext cx="2419350" cy="1384995"/>
          </a:xfrm>
          <a:prstGeom prst="rect">
            <a:avLst/>
          </a:prstGeom>
          <a:noFill/>
        </p:spPr>
        <p:txBody>
          <a:bodyPr wrap="square">
            <a:spAutoFit/>
          </a:bodyPr>
          <a:lstStyle/>
          <a:p>
            <a:r>
              <a:rPr lang="en-US" sz="2800" b="0" i="0" u="none" strike="noStrike" dirty="0" err="1">
                <a:effectLst/>
                <a:latin typeface="-apple-system"/>
                <a:hlinkClick r:id="rId9"/>
              </a:rPr>
              <a:t>SecurityTrails</a:t>
            </a:r>
            <a:br>
              <a:rPr lang="en-US" sz="2800" dirty="0"/>
            </a:br>
            <a:r>
              <a:rPr lang="en-US" sz="2800" b="0" i="0" u="none" strike="noStrike" dirty="0">
                <a:effectLst/>
                <a:latin typeface="-apple-system"/>
                <a:hlinkClick r:id="rId10"/>
              </a:rPr>
              <a:t>Shodan</a:t>
            </a:r>
            <a:br>
              <a:rPr lang="en-US" sz="2800" dirty="0"/>
            </a:br>
            <a:r>
              <a:rPr lang="en-US" sz="2800" dirty="0">
                <a:hlinkClick r:id="rId11"/>
              </a:rPr>
              <a:t>VirusTotal</a:t>
            </a:r>
            <a:endParaRPr lang="en-US" sz="2800" dirty="0"/>
          </a:p>
        </p:txBody>
      </p:sp>
      <p:pic>
        <p:nvPicPr>
          <p:cNvPr id="8194" name="Picture 2" descr="BinaryEdge">
            <a:extLst>
              <a:ext uri="{FF2B5EF4-FFF2-40B4-BE49-F238E27FC236}">
                <a16:creationId xmlns:a16="http://schemas.microsoft.com/office/drawing/2014/main" id="{4BC33E2C-44D1-4A56-AFCF-CBFDE4815E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9119" y="3639038"/>
            <a:ext cx="538162" cy="49007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ensys, Inc | Security Info Watch">
            <a:extLst>
              <a:ext uri="{FF2B5EF4-FFF2-40B4-BE49-F238E27FC236}">
                <a16:creationId xmlns:a16="http://schemas.microsoft.com/office/drawing/2014/main" id="{4376E64B-C6F9-4902-A3DB-066D1F9F3ED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7635" y="4134594"/>
            <a:ext cx="973965" cy="51211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BA2A8C8-7A7C-40DF-8BE3-BA9DF16A44A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11177" y="3324709"/>
            <a:ext cx="1335882" cy="240814"/>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Passive Total | LogicHub®">
            <a:extLst>
              <a:ext uri="{FF2B5EF4-FFF2-40B4-BE49-F238E27FC236}">
                <a16:creationId xmlns:a16="http://schemas.microsoft.com/office/drawing/2014/main" id="{4A2AE781-7BF3-419A-9279-3ED1B1FE3E8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88554" y="3821635"/>
            <a:ext cx="1358505" cy="213994"/>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RiskIQ Threat Intelligence — Cosive">
            <a:extLst>
              <a:ext uri="{FF2B5EF4-FFF2-40B4-BE49-F238E27FC236}">
                <a16:creationId xmlns:a16="http://schemas.microsoft.com/office/drawing/2014/main" id="{30D5A09A-A7BD-480B-AEF2-FD5920EF8F2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77074" y="4139049"/>
            <a:ext cx="1108807" cy="332642"/>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56EC5FCA-0265-4829-96E6-2C0EF8C17A7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16491" y="3324709"/>
            <a:ext cx="1627584" cy="335296"/>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Getting more from Shodan. Shodan is the search engine used to… | by  OSINTMikey | Medium">
            <a:extLst>
              <a:ext uri="{FF2B5EF4-FFF2-40B4-BE49-F238E27FC236}">
                <a16:creationId xmlns:a16="http://schemas.microsoft.com/office/drawing/2014/main" id="{EABFD3F0-8E79-4324-BE0B-7F01FCED1C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412362" y="3660005"/>
            <a:ext cx="1035843" cy="506627"/>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a:extLst>
              <a:ext uri="{FF2B5EF4-FFF2-40B4-BE49-F238E27FC236}">
                <a16:creationId xmlns:a16="http://schemas.microsoft.com/office/drawing/2014/main" id="{063D06F1-0703-47FF-8EEB-FEB423333B9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268403" y="4012913"/>
            <a:ext cx="1369671" cy="67627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Fifth Third Bank Logo and Tagline -">
            <a:extLst>
              <a:ext uri="{FF2B5EF4-FFF2-40B4-BE49-F238E27FC236}">
                <a16:creationId xmlns:a16="http://schemas.microsoft.com/office/drawing/2014/main" id="{7C41E593-5D7C-4C37-9BEB-A0A350A4272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0A77655-7441-48D7-9E03-9E4E26C90BF7}"/>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18.26</a:t>
            </a:r>
          </a:p>
        </p:txBody>
      </p:sp>
    </p:spTree>
    <p:extLst>
      <p:ext uri="{BB962C8B-B14F-4D97-AF65-F5344CB8AC3E}">
        <p14:creationId xmlns:p14="http://schemas.microsoft.com/office/powerpoint/2010/main" val="123977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U.S. Commercial Chains Targeted by TA505 with Personalized Malware Campaigns">
            <a:extLst>
              <a:ext uri="{FF2B5EF4-FFF2-40B4-BE49-F238E27FC236}">
                <a16:creationId xmlns:a16="http://schemas.microsoft.com/office/drawing/2014/main" id="{1A3767D0-E579-46E0-991E-19274074AF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1419718"/>
            <a:ext cx="7966075" cy="54382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TA505 Example</a:t>
            </a:r>
          </a:p>
        </p:txBody>
      </p:sp>
      <p:pic>
        <p:nvPicPr>
          <p:cNvPr id="17" name="Picture 2" descr="Fifth Third Bank Logo and Tagline -">
            <a:extLst>
              <a:ext uri="{FF2B5EF4-FFF2-40B4-BE49-F238E27FC236}">
                <a16:creationId xmlns:a16="http://schemas.microsoft.com/office/drawing/2014/main" id="{090CAA30-DDDD-49EA-8F2E-51DB02AC51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73BF25B-4905-4C5E-9C8E-B6251D795182}"/>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19.26</a:t>
            </a:r>
          </a:p>
        </p:txBody>
      </p:sp>
    </p:spTree>
    <p:extLst>
      <p:ext uri="{BB962C8B-B14F-4D97-AF65-F5344CB8AC3E}">
        <p14:creationId xmlns:p14="http://schemas.microsoft.com/office/powerpoint/2010/main" val="223370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MMH3 and JARM and Hashes</a:t>
            </a:r>
          </a:p>
        </p:txBody>
      </p:sp>
      <p:pic>
        <p:nvPicPr>
          <p:cNvPr id="4" name="Picture 2" descr="Fifth Third Bank Logo and Tagline -">
            <a:extLst>
              <a:ext uri="{FF2B5EF4-FFF2-40B4-BE49-F238E27FC236}">
                <a16:creationId xmlns:a16="http://schemas.microsoft.com/office/drawing/2014/main" id="{3F0AA790-26D8-4FD1-B8B8-37E33E40B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ave You Learned the Secret to Homeschool Joy?">
            <a:extLst>
              <a:ext uri="{FF2B5EF4-FFF2-40B4-BE49-F238E27FC236}">
                <a16:creationId xmlns:a16="http://schemas.microsoft.com/office/drawing/2014/main" id="{5D3D0EEF-0326-41EE-A37A-1CE6EA89D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1825624"/>
            <a:ext cx="5884435" cy="4079875"/>
          </a:xfrm>
          <a:prstGeom prst="rect">
            <a:avLst/>
          </a:prstGeom>
          <a:noFill/>
          <a:extLst>
            <a:ext uri="{909E8E84-426E-40DD-AFC4-6F175D3DCCD1}">
              <a14:hiddenFill xmlns:a14="http://schemas.microsoft.com/office/drawing/2010/main">
                <a:solidFill>
                  <a:srgbClr val="FFFFFF"/>
                </a:solidFill>
              </a14:hiddenFill>
            </a:ext>
          </a:extLst>
        </p:spPr>
      </p:pic>
      <p:sp>
        <p:nvSpPr>
          <p:cNvPr id="5" name="Thought Bubble: Cloud 4">
            <a:extLst>
              <a:ext uri="{FF2B5EF4-FFF2-40B4-BE49-F238E27FC236}">
                <a16:creationId xmlns:a16="http://schemas.microsoft.com/office/drawing/2014/main" id="{A65D26FE-1004-4891-8F37-5787E2889B6B}"/>
              </a:ext>
            </a:extLst>
          </p:cNvPr>
          <p:cNvSpPr/>
          <p:nvPr/>
        </p:nvSpPr>
        <p:spPr>
          <a:xfrm>
            <a:off x="6995162" y="1447800"/>
            <a:ext cx="2933700" cy="16222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JARM</a:t>
            </a:r>
          </a:p>
        </p:txBody>
      </p:sp>
      <p:sp>
        <p:nvSpPr>
          <p:cNvPr id="9" name="Thought Bubble: Cloud 8">
            <a:extLst>
              <a:ext uri="{FF2B5EF4-FFF2-40B4-BE49-F238E27FC236}">
                <a16:creationId xmlns:a16="http://schemas.microsoft.com/office/drawing/2014/main" id="{1F321842-4F73-4581-85A5-22BC629CDA57}"/>
              </a:ext>
            </a:extLst>
          </p:cNvPr>
          <p:cNvSpPr/>
          <p:nvPr/>
        </p:nvSpPr>
        <p:spPr>
          <a:xfrm flipH="1">
            <a:off x="149860" y="1447800"/>
            <a:ext cx="3256280" cy="16222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MMH3</a:t>
            </a:r>
          </a:p>
        </p:txBody>
      </p:sp>
      <p:sp>
        <p:nvSpPr>
          <p:cNvPr id="8" name="TextBox 7">
            <a:extLst>
              <a:ext uri="{FF2B5EF4-FFF2-40B4-BE49-F238E27FC236}">
                <a16:creationId xmlns:a16="http://schemas.microsoft.com/office/drawing/2014/main" id="{0CBC3EF5-2EEE-4AD2-840A-55B4F30AED06}"/>
              </a:ext>
            </a:extLst>
          </p:cNvPr>
          <p:cNvSpPr txBox="1"/>
          <p:nvPr/>
        </p:nvSpPr>
        <p:spPr>
          <a:xfrm>
            <a:off x="149860" y="6576060"/>
            <a:ext cx="596638" cy="369332"/>
          </a:xfrm>
          <a:prstGeom prst="rect">
            <a:avLst/>
          </a:prstGeom>
          <a:noFill/>
        </p:spPr>
        <p:txBody>
          <a:bodyPr wrap="none" rtlCol="0">
            <a:spAutoFit/>
          </a:bodyPr>
          <a:lstStyle/>
          <a:p>
            <a:r>
              <a:rPr lang="en-US" b="1" dirty="0">
                <a:solidFill>
                  <a:schemeClr val="bg1">
                    <a:lumMod val="95000"/>
                  </a:schemeClr>
                </a:solidFill>
              </a:rPr>
              <a:t>2.26</a:t>
            </a:r>
          </a:p>
        </p:txBody>
      </p:sp>
      <p:sp>
        <p:nvSpPr>
          <p:cNvPr id="11" name="TextBox 10">
            <a:extLst>
              <a:ext uri="{FF2B5EF4-FFF2-40B4-BE49-F238E27FC236}">
                <a16:creationId xmlns:a16="http://schemas.microsoft.com/office/drawing/2014/main" id="{456AF5BA-2050-4221-97EA-25148DEEB823}"/>
              </a:ext>
            </a:extLst>
          </p:cNvPr>
          <p:cNvSpPr txBox="1"/>
          <p:nvPr/>
        </p:nvSpPr>
        <p:spPr>
          <a:xfrm>
            <a:off x="3916680" y="6311900"/>
            <a:ext cx="6096000" cy="369332"/>
          </a:xfrm>
          <a:prstGeom prst="rect">
            <a:avLst/>
          </a:prstGeom>
          <a:noFill/>
        </p:spPr>
        <p:txBody>
          <a:bodyPr wrap="square">
            <a:spAutoFit/>
          </a:bodyPr>
          <a:lstStyle/>
          <a:p>
            <a:r>
              <a:rPr lang="en-US" dirty="0">
                <a:hlinkClick r:id="rId5"/>
              </a:rPr>
              <a:t>https://github.com/mungurk/adversary_tracking/</a:t>
            </a:r>
            <a:r>
              <a:rPr lang="en-US" dirty="0"/>
              <a:t> </a:t>
            </a:r>
          </a:p>
        </p:txBody>
      </p:sp>
      <p:pic>
        <p:nvPicPr>
          <p:cNvPr id="12" name="Picture 6" descr="Look at eyes White Clip art - Prayer Circle Cliparts png download -  1280*1010 - Free Transparent Look At Eyes png Download. - Clip Art Library">
            <a:extLst>
              <a:ext uri="{FF2B5EF4-FFF2-40B4-BE49-F238E27FC236}">
                <a16:creationId xmlns:a16="http://schemas.microsoft.com/office/drawing/2014/main" id="{E9AA3E17-3D7F-4652-9098-BAA4D082B7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584" y="6311900"/>
            <a:ext cx="583081" cy="4586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C0166ADD-0B83-468C-A9DE-AF43988D37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9933" y="4153021"/>
            <a:ext cx="100184" cy="10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610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81D"/>
        </a:solidFill>
        <a:effectLst/>
      </p:bgPr>
    </p:bg>
    <p:spTree>
      <p:nvGrpSpPr>
        <p:cNvPr id="1" name=""/>
        <p:cNvGrpSpPr/>
        <p:nvPr/>
      </p:nvGrpSpPr>
      <p:grpSpPr>
        <a:xfrm>
          <a:off x="0" y="0"/>
          <a:ext cx="0" cy="0"/>
          <a:chOff x="0" y="0"/>
          <a:chExt cx="0" cy="0"/>
        </a:xfrm>
      </p:grpSpPr>
      <p:pic>
        <p:nvPicPr>
          <p:cNvPr id="9218" name="Picture 2" descr="OPSEC: Helpful hints to prevent information spillage | Article | The United  States Army">
            <a:extLst>
              <a:ext uri="{FF2B5EF4-FFF2-40B4-BE49-F238E27FC236}">
                <a16:creationId xmlns:a16="http://schemas.microsoft.com/office/drawing/2014/main" id="{C775382B-29D8-4871-8A7D-FABC6C0C7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1" y="1390651"/>
            <a:ext cx="3552512" cy="5467350"/>
          </a:xfrm>
          <a:prstGeom prst="rect">
            <a:avLst/>
          </a:prstGeom>
          <a:solidFill>
            <a:srgbClr val="151716"/>
          </a:solidFill>
        </p:spPr>
      </p:pic>
      <p:pic>
        <p:nvPicPr>
          <p:cNvPr id="8" name="Picture 2" descr="Fifth Third Bank Logo and Tagline -">
            <a:extLst>
              <a:ext uri="{FF2B5EF4-FFF2-40B4-BE49-F238E27FC236}">
                <a16:creationId xmlns:a16="http://schemas.microsoft.com/office/drawing/2014/main" id="{9790A5A7-6721-424D-ABAD-7685907A9E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437209-D924-4FC4-B9A1-B38ADBA18C0C}"/>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20.26</a:t>
            </a:r>
          </a:p>
        </p:txBody>
      </p:sp>
      <p:pic>
        <p:nvPicPr>
          <p:cNvPr id="5" name="Picture 2">
            <a:extLst>
              <a:ext uri="{FF2B5EF4-FFF2-40B4-BE49-F238E27FC236}">
                <a16:creationId xmlns:a16="http://schemas.microsoft.com/office/drawing/2014/main" id="{71F7A09C-D6D7-449F-9523-4BF6D9AA2E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5217" y="3436620"/>
            <a:ext cx="213083" cy="22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985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3293A8-FA07-4DFA-83DC-66389A6DD025}"/>
              </a:ext>
            </a:extLst>
          </p:cNvPr>
          <p:cNvPicPr>
            <a:picLocks noChangeAspect="1"/>
          </p:cNvPicPr>
          <p:nvPr/>
        </p:nvPicPr>
        <p:blipFill>
          <a:blip r:embed="rId3"/>
          <a:stretch>
            <a:fillRect/>
          </a:stretch>
        </p:blipFill>
        <p:spPr>
          <a:xfrm>
            <a:off x="641993" y="2332772"/>
            <a:ext cx="10523809" cy="1019048"/>
          </a:xfrm>
          <a:prstGeom prst="rect">
            <a:avLst/>
          </a:prstGeom>
        </p:spPr>
      </p:pic>
      <p:pic>
        <p:nvPicPr>
          <p:cNvPr id="7" name="Picture 6">
            <a:extLst>
              <a:ext uri="{FF2B5EF4-FFF2-40B4-BE49-F238E27FC236}">
                <a16:creationId xmlns:a16="http://schemas.microsoft.com/office/drawing/2014/main" id="{2FC82621-EA73-4F2F-BDA2-587B367E1418}"/>
              </a:ext>
            </a:extLst>
          </p:cNvPr>
          <p:cNvPicPr>
            <a:picLocks noChangeAspect="1"/>
          </p:cNvPicPr>
          <p:nvPr/>
        </p:nvPicPr>
        <p:blipFill>
          <a:blip r:embed="rId4"/>
          <a:stretch>
            <a:fillRect/>
          </a:stretch>
        </p:blipFill>
        <p:spPr>
          <a:xfrm>
            <a:off x="703466" y="3172538"/>
            <a:ext cx="6475041" cy="3685462"/>
          </a:xfrm>
          <a:prstGeom prst="rect">
            <a:avLst/>
          </a:prstGeom>
        </p:spPr>
      </p:pic>
      <p:pic>
        <p:nvPicPr>
          <p:cNvPr id="9" name="Picture 8">
            <a:extLst>
              <a:ext uri="{FF2B5EF4-FFF2-40B4-BE49-F238E27FC236}">
                <a16:creationId xmlns:a16="http://schemas.microsoft.com/office/drawing/2014/main" id="{AC7D2877-AB87-4A76-A7B7-13927E419E96}"/>
              </a:ext>
            </a:extLst>
          </p:cNvPr>
          <p:cNvPicPr>
            <a:picLocks noChangeAspect="1"/>
          </p:cNvPicPr>
          <p:nvPr/>
        </p:nvPicPr>
        <p:blipFill>
          <a:blip r:embed="rId5"/>
          <a:stretch>
            <a:fillRect/>
          </a:stretch>
        </p:blipFill>
        <p:spPr>
          <a:xfrm>
            <a:off x="641993" y="2029266"/>
            <a:ext cx="3742857" cy="266667"/>
          </a:xfrm>
          <a:prstGeom prst="rect">
            <a:avLst/>
          </a:prstGeom>
        </p:spPr>
      </p:pic>
      <p:pic>
        <p:nvPicPr>
          <p:cNvPr id="3" name="Picture 2">
            <a:extLst>
              <a:ext uri="{FF2B5EF4-FFF2-40B4-BE49-F238E27FC236}">
                <a16:creationId xmlns:a16="http://schemas.microsoft.com/office/drawing/2014/main" id="{CC77A8A3-CA58-45DA-A91A-36C33566AD99}"/>
              </a:ext>
            </a:extLst>
          </p:cNvPr>
          <p:cNvPicPr>
            <a:picLocks noChangeAspect="1"/>
          </p:cNvPicPr>
          <p:nvPr/>
        </p:nvPicPr>
        <p:blipFill>
          <a:blip r:embed="rId6"/>
          <a:stretch>
            <a:fillRect/>
          </a:stretch>
        </p:blipFill>
        <p:spPr>
          <a:xfrm>
            <a:off x="1104900" y="1449502"/>
            <a:ext cx="2476500" cy="542925"/>
          </a:xfrm>
          <a:prstGeom prst="rect">
            <a:avLst/>
          </a:prstGeom>
        </p:spPr>
      </p:pic>
      <p:pic>
        <p:nvPicPr>
          <p:cNvPr id="6" name="Picture 2" descr="Fifth Third Bank Logo and Tagline -">
            <a:extLst>
              <a:ext uri="{FF2B5EF4-FFF2-40B4-BE49-F238E27FC236}">
                <a16:creationId xmlns:a16="http://schemas.microsoft.com/office/drawing/2014/main" id="{EAE42B5F-3303-4022-8286-230008D2C7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9D84C20-A755-4EB6-99B0-F94D3F5D22ED}"/>
              </a:ext>
            </a:extLst>
          </p:cNvPr>
          <p:cNvSpPr>
            <a:spLocks noGrp="1"/>
          </p:cNvSpPr>
          <p:nvPr>
            <p:ph type="title"/>
          </p:nvPr>
        </p:nvSpPr>
        <p:spPr>
          <a:xfrm>
            <a:off x="838200" y="365125"/>
            <a:ext cx="10515600" cy="1325563"/>
          </a:xfrm>
        </p:spPr>
        <p:txBody>
          <a:bodyPr/>
          <a:lstStyle/>
          <a:p>
            <a:r>
              <a:rPr lang="en-US" dirty="0"/>
              <a:t>Shodan JARM Facet Analysis</a:t>
            </a:r>
          </a:p>
        </p:txBody>
      </p:sp>
      <p:sp>
        <p:nvSpPr>
          <p:cNvPr id="10" name="TextBox 9">
            <a:extLst>
              <a:ext uri="{FF2B5EF4-FFF2-40B4-BE49-F238E27FC236}">
                <a16:creationId xmlns:a16="http://schemas.microsoft.com/office/drawing/2014/main" id="{D5B31FE3-7A8C-409D-AEDA-98AE9F8640F6}"/>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21.26</a:t>
            </a:r>
          </a:p>
        </p:txBody>
      </p:sp>
      <p:pic>
        <p:nvPicPr>
          <p:cNvPr id="11" name="Picture 2">
            <a:extLst>
              <a:ext uri="{FF2B5EF4-FFF2-40B4-BE49-F238E27FC236}">
                <a16:creationId xmlns:a16="http://schemas.microsoft.com/office/drawing/2014/main" id="{0849D468-C23C-4B7C-86DF-E435886273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6047" y="2738175"/>
            <a:ext cx="213083" cy="22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905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Apache Lucene and Solr 4.3 released | ZDNet">
            <a:extLst>
              <a:ext uri="{FF2B5EF4-FFF2-40B4-BE49-F238E27FC236}">
                <a16:creationId xmlns:a16="http://schemas.microsoft.com/office/drawing/2014/main" id="{5CBD5D92-8586-47BA-B256-D33838978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6" y="3559969"/>
            <a:ext cx="5460999" cy="3071812"/>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each Engine Spiders - Bots and crawlers in your log files">
            <a:extLst>
              <a:ext uri="{FF2B5EF4-FFF2-40B4-BE49-F238E27FC236}">
                <a16:creationId xmlns:a16="http://schemas.microsoft.com/office/drawing/2014/main" id="{455F7EA1-F7A9-4FA4-B517-6113F79DD1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3819" y="2686050"/>
            <a:ext cx="2209356" cy="20288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Fifth Third Bank Logo and Tagline -">
            <a:extLst>
              <a:ext uri="{FF2B5EF4-FFF2-40B4-BE49-F238E27FC236}">
                <a16:creationId xmlns:a16="http://schemas.microsoft.com/office/drawing/2014/main" id="{B0813132-AB0B-4106-90D7-D24BFA67A9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C0A7AAAC-E776-41FB-8E76-95FC7C58E2EF}"/>
              </a:ext>
            </a:extLst>
          </p:cNvPr>
          <p:cNvSpPr>
            <a:spLocks noGrp="1"/>
          </p:cNvSpPr>
          <p:nvPr>
            <p:ph type="title"/>
          </p:nvPr>
        </p:nvSpPr>
        <p:spPr>
          <a:xfrm>
            <a:off x="838200" y="365125"/>
            <a:ext cx="10515600" cy="1325563"/>
          </a:xfrm>
        </p:spPr>
        <p:txBody>
          <a:bodyPr/>
          <a:lstStyle/>
          <a:p>
            <a:r>
              <a:rPr lang="en-US" dirty="0"/>
              <a:t>JARM &amp; Search Resources</a:t>
            </a:r>
          </a:p>
        </p:txBody>
      </p:sp>
      <p:pic>
        <p:nvPicPr>
          <p:cNvPr id="10" name="Picture 8" descr="How Internet Search Engines Work | HowStuffWorks">
            <a:extLst>
              <a:ext uri="{FF2B5EF4-FFF2-40B4-BE49-F238E27FC236}">
                <a16:creationId xmlns:a16="http://schemas.microsoft.com/office/drawing/2014/main" id="{47EC2778-BC6C-478B-BFAB-EF3FB34793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021" y="1260413"/>
            <a:ext cx="5460999" cy="30734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EA62C6-75B2-4F54-9C79-3D8A8B6BA4C6}"/>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22.26</a:t>
            </a:r>
          </a:p>
        </p:txBody>
      </p:sp>
      <p:pic>
        <p:nvPicPr>
          <p:cNvPr id="10244" name="Picture 4">
            <a:extLst>
              <a:ext uri="{FF2B5EF4-FFF2-40B4-BE49-F238E27FC236}">
                <a16:creationId xmlns:a16="http://schemas.microsoft.com/office/drawing/2014/main" id="{6CACA75D-C428-48CC-A567-338D57A7BF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021" y="4714875"/>
            <a:ext cx="2381250" cy="9620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78F02B47-4952-46E5-937D-C1068F0E3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125" y="3700462"/>
            <a:ext cx="213083" cy="22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1925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Apache Lucene and Solr 4.3 released | ZDNet">
            <a:extLst>
              <a:ext uri="{FF2B5EF4-FFF2-40B4-BE49-F238E27FC236}">
                <a16:creationId xmlns:a16="http://schemas.microsoft.com/office/drawing/2014/main" id="{5CBD5D92-8586-47BA-B256-D33838978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6126" y="3559969"/>
            <a:ext cx="5460999" cy="3071812"/>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How Internet Search Engines Work | HowStuffWorks">
            <a:extLst>
              <a:ext uri="{FF2B5EF4-FFF2-40B4-BE49-F238E27FC236}">
                <a16:creationId xmlns:a16="http://schemas.microsoft.com/office/drawing/2014/main" id="{B51F0371-441B-4232-BB79-097B45765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021" y="1260413"/>
            <a:ext cx="5460999" cy="30734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ifth Third Bank Logo and Tagline -">
            <a:extLst>
              <a:ext uri="{FF2B5EF4-FFF2-40B4-BE49-F238E27FC236}">
                <a16:creationId xmlns:a16="http://schemas.microsoft.com/office/drawing/2014/main" id="{92699E28-E50C-46F8-9965-891BC5ECC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02E2E9A-EC96-49E5-8E7C-F0483706379A}"/>
              </a:ext>
            </a:extLst>
          </p:cNvPr>
          <p:cNvSpPr>
            <a:spLocks noGrp="1"/>
          </p:cNvSpPr>
          <p:nvPr>
            <p:ph type="title"/>
          </p:nvPr>
        </p:nvSpPr>
        <p:spPr>
          <a:xfrm>
            <a:off x="838200" y="365125"/>
            <a:ext cx="10515600" cy="1325563"/>
          </a:xfrm>
        </p:spPr>
        <p:txBody>
          <a:bodyPr/>
          <a:lstStyle/>
          <a:p>
            <a:r>
              <a:rPr lang="en-US" dirty="0"/>
              <a:t>JARM &amp; Search Resources</a:t>
            </a:r>
          </a:p>
        </p:txBody>
      </p:sp>
      <p:pic>
        <p:nvPicPr>
          <p:cNvPr id="3" name="Picture 2">
            <a:extLst>
              <a:ext uri="{FF2B5EF4-FFF2-40B4-BE49-F238E27FC236}">
                <a16:creationId xmlns:a16="http://schemas.microsoft.com/office/drawing/2014/main" id="{968B983F-4450-45D8-A12B-0BBB2DACFDDC}"/>
              </a:ext>
            </a:extLst>
          </p:cNvPr>
          <p:cNvPicPr>
            <a:picLocks noChangeAspect="1"/>
          </p:cNvPicPr>
          <p:nvPr/>
        </p:nvPicPr>
        <p:blipFill>
          <a:blip r:embed="rId6"/>
          <a:stretch>
            <a:fillRect/>
          </a:stretch>
        </p:blipFill>
        <p:spPr>
          <a:xfrm>
            <a:off x="7946923" y="2686050"/>
            <a:ext cx="2209356" cy="2026260"/>
          </a:xfrm>
          <a:prstGeom prst="rect">
            <a:avLst/>
          </a:prstGeom>
        </p:spPr>
      </p:pic>
      <p:sp>
        <p:nvSpPr>
          <p:cNvPr id="7" name="TextBox 6">
            <a:extLst>
              <a:ext uri="{FF2B5EF4-FFF2-40B4-BE49-F238E27FC236}">
                <a16:creationId xmlns:a16="http://schemas.microsoft.com/office/drawing/2014/main" id="{D018B027-B0A4-40FB-B392-C72B656D2448}"/>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23.26</a:t>
            </a:r>
          </a:p>
        </p:txBody>
      </p:sp>
      <p:pic>
        <p:nvPicPr>
          <p:cNvPr id="8" name="Picture 4">
            <a:extLst>
              <a:ext uri="{FF2B5EF4-FFF2-40B4-BE49-F238E27FC236}">
                <a16:creationId xmlns:a16="http://schemas.microsoft.com/office/drawing/2014/main" id="{91C11D41-72EF-4281-A706-E5047DD709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3021" y="4714875"/>
            <a:ext cx="2381250" cy="9620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7D64D098-B4DA-4CB2-90E6-039CDE141E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125" y="3700462"/>
            <a:ext cx="213083" cy="22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24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a:extLst>
              <a:ext uri="{FF2B5EF4-FFF2-40B4-BE49-F238E27FC236}">
                <a16:creationId xmlns:a16="http://schemas.microsoft.com/office/drawing/2014/main" id="{521F175C-E600-4002-BD3B-9D22990CB7C9}"/>
              </a:ext>
            </a:extLst>
          </p:cNvPr>
          <p:cNvGraphicFramePr>
            <a:graphicFrameLocks noChangeAspect="1"/>
          </p:cNvGraphicFramePr>
          <p:nvPr>
            <p:extLst>
              <p:ext uri="{D42A27DB-BD31-4B8C-83A1-F6EECF244321}">
                <p14:modId xmlns:p14="http://schemas.microsoft.com/office/powerpoint/2010/main" val="2916309241"/>
              </p:ext>
            </p:extLst>
          </p:nvPr>
        </p:nvGraphicFramePr>
        <p:xfrm>
          <a:off x="5346700" y="2884459"/>
          <a:ext cx="1311304" cy="1266853"/>
        </p:xfrm>
        <a:graphic>
          <a:graphicData uri="http://schemas.openxmlformats.org/presentationml/2006/ole">
            <mc:AlternateContent xmlns:mc="http://schemas.openxmlformats.org/markup-compatibility/2006">
              <mc:Choice xmlns:v="urn:schemas-microsoft-com:vml" Requires="v">
                <p:oleObj spid="_x0000_s3184" r:id="rId4" imgW="1498320" imgH="1447560" progId="">
                  <p:embed/>
                </p:oleObj>
              </mc:Choice>
              <mc:Fallback>
                <p:oleObj r:id="rId4" imgW="1498320" imgH="1447560" progId="">
                  <p:embed/>
                  <p:pic>
                    <p:nvPicPr>
                      <p:cNvPr id="0" name=""/>
                      <p:cNvPicPr/>
                      <p:nvPr/>
                    </p:nvPicPr>
                    <p:blipFill>
                      <a:blip r:embed="rId5"/>
                      <a:stretch>
                        <a:fillRect/>
                      </a:stretch>
                    </p:blipFill>
                    <p:spPr>
                      <a:xfrm>
                        <a:off x="5346700" y="2884459"/>
                        <a:ext cx="1311304" cy="126685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JARM Randomizer</a:t>
            </a:r>
          </a:p>
        </p:txBody>
      </p:sp>
      <p:pic>
        <p:nvPicPr>
          <p:cNvPr id="11266" name="Picture 2" descr="AWS Marketplace: Netskope - Public Cloud Security">
            <a:extLst>
              <a:ext uri="{FF2B5EF4-FFF2-40B4-BE49-F238E27FC236}">
                <a16:creationId xmlns:a16="http://schemas.microsoft.com/office/drawing/2014/main" id="{F6975791-1F0C-4175-8A87-E05C0921202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 y="1690688"/>
            <a:ext cx="34480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agmawi Mulugeta - HITBSecConf2021 - Amsterdam HITBSecConf2021 – Amsterdam">
            <a:extLst>
              <a:ext uri="{FF2B5EF4-FFF2-40B4-BE49-F238E27FC236}">
                <a16:creationId xmlns:a16="http://schemas.microsoft.com/office/drawing/2014/main" id="{0FF82EF4-4405-46A3-AF76-8309F7F9FA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575" y="30146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ifth Third Bank Logo and Tagline -">
            <a:extLst>
              <a:ext uri="{FF2B5EF4-FFF2-40B4-BE49-F238E27FC236}">
                <a16:creationId xmlns:a16="http://schemas.microsoft.com/office/drawing/2014/main" id="{597ED793-23FF-4173-94E2-004004AFBD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4">
            <a:extLst>
              <a:ext uri="{FF2B5EF4-FFF2-40B4-BE49-F238E27FC236}">
                <a16:creationId xmlns:a16="http://schemas.microsoft.com/office/drawing/2014/main" id="{AF05F5D3-55AB-4AB0-A531-AEE4E9A99B45}"/>
              </a:ext>
            </a:extLst>
          </p:cNvPr>
          <p:cNvGraphicFramePr>
            <a:graphicFrameLocks noChangeAspect="1"/>
          </p:cNvGraphicFramePr>
          <p:nvPr>
            <p:extLst>
              <p:ext uri="{D42A27DB-BD31-4B8C-83A1-F6EECF244321}">
                <p14:modId xmlns:p14="http://schemas.microsoft.com/office/powerpoint/2010/main" val="2677141083"/>
              </p:ext>
            </p:extLst>
          </p:nvPr>
        </p:nvGraphicFramePr>
        <p:xfrm>
          <a:off x="5530821" y="4386262"/>
          <a:ext cx="1127183" cy="1117631"/>
        </p:xfrm>
        <a:graphic>
          <a:graphicData uri="http://schemas.openxmlformats.org/presentationml/2006/ole">
            <mc:AlternateContent xmlns:mc="http://schemas.openxmlformats.org/markup-compatibility/2006">
              <mc:Choice xmlns:v="urn:schemas-microsoft-com:vml" Requires="v">
                <p:oleObj spid="_x0000_s3185" r:id="rId9" imgW="1498320" imgH="1485360" progId="">
                  <p:embed/>
                </p:oleObj>
              </mc:Choice>
              <mc:Fallback>
                <p:oleObj r:id="rId9" imgW="1498320" imgH="1485360" progId="">
                  <p:embed/>
                  <p:pic>
                    <p:nvPicPr>
                      <p:cNvPr id="0" name=""/>
                      <p:cNvPicPr/>
                      <p:nvPr/>
                    </p:nvPicPr>
                    <p:blipFill>
                      <a:blip r:embed="rId10"/>
                      <a:stretch>
                        <a:fillRect/>
                      </a:stretch>
                    </p:blipFill>
                    <p:spPr>
                      <a:xfrm>
                        <a:off x="5530821" y="4386262"/>
                        <a:ext cx="1127183" cy="1117631"/>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969F0425-C523-4710-B8A0-8ECBE1CC7BD7}"/>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24.26</a:t>
            </a:r>
          </a:p>
        </p:txBody>
      </p:sp>
      <p:pic>
        <p:nvPicPr>
          <p:cNvPr id="9" name="Picture 2">
            <a:extLst>
              <a:ext uri="{FF2B5EF4-FFF2-40B4-BE49-F238E27FC236}">
                <a16:creationId xmlns:a16="http://schemas.microsoft.com/office/drawing/2014/main" id="{F37D05D0-9EB4-48D1-BDBB-77F78853C2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54107" y="5257800"/>
            <a:ext cx="127194" cy="13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08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JARM Randomizer</a:t>
            </a:r>
          </a:p>
        </p:txBody>
      </p:sp>
      <p:pic>
        <p:nvPicPr>
          <p:cNvPr id="11266" name="Picture 2" descr="AWS Marketplace: Netskope - Public Cloud Security">
            <a:extLst>
              <a:ext uri="{FF2B5EF4-FFF2-40B4-BE49-F238E27FC236}">
                <a16:creationId xmlns:a16="http://schemas.microsoft.com/office/drawing/2014/main" id="{F6975791-1F0C-4175-8A87-E05C09212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 y="1690688"/>
            <a:ext cx="3448050"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Dagmawi Mulugeta - HITBSecConf2021 - Amsterdam HITBSecConf2021 – Amsterdam">
            <a:extLst>
              <a:ext uri="{FF2B5EF4-FFF2-40B4-BE49-F238E27FC236}">
                <a16:creationId xmlns:a16="http://schemas.microsoft.com/office/drawing/2014/main" id="{0FF82EF4-4405-46A3-AF76-8309F7F9FA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575" y="301466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Fifth Third Bank Logo and Tagline -">
            <a:extLst>
              <a:ext uri="{FF2B5EF4-FFF2-40B4-BE49-F238E27FC236}">
                <a16:creationId xmlns:a16="http://schemas.microsoft.com/office/drawing/2014/main" id="{36DD5850-DAB4-426D-827D-A3B4B3BCD4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ct 7">
            <a:extLst>
              <a:ext uri="{FF2B5EF4-FFF2-40B4-BE49-F238E27FC236}">
                <a16:creationId xmlns:a16="http://schemas.microsoft.com/office/drawing/2014/main" id="{41D6D1CC-4DF1-40EB-92F0-75F07A7CD258}"/>
              </a:ext>
            </a:extLst>
          </p:cNvPr>
          <p:cNvGraphicFramePr>
            <a:graphicFrameLocks noChangeAspect="1"/>
          </p:cNvGraphicFramePr>
          <p:nvPr>
            <p:extLst>
              <p:ext uri="{D42A27DB-BD31-4B8C-83A1-F6EECF244321}">
                <p14:modId xmlns:p14="http://schemas.microsoft.com/office/powerpoint/2010/main" val="3010732808"/>
              </p:ext>
            </p:extLst>
          </p:nvPr>
        </p:nvGraphicFramePr>
        <p:xfrm>
          <a:off x="5346700" y="2884459"/>
          <a:ext cx="1311304" cy="1266853"/>
        </p:xfrm>
        <a:graphic>
          <a:graphicData uri="http://schemas.openxmlformats.org/presentationml/2006/ole">
            <mc:AlternateContent xmlns:mc="http://schemas.openxmlformats.org/markup-compatibility/2006">
              <mc:Choice xmlns:v="urn:schemas-microsoft-com:vml" Requires="v">
                <p:oleObj spid="_x0000_s4204" r:id="rId7" imgW="1498320" imgH="1447560" progId="">
                  <p:embed/>
                </p:oleObj>
              </mc:Choice>
              <mc:Fallback>
                <p:oleObj r:id="rId7" imgW="1498320" imgH="1447560" progId="">
                  <p:embed/>
                  <p:pic>
                    <p:nvPicPr>
                      <p:cNvPr id="12" name="Object 11">
                        <a:extLst>
                          <a:ext uri="{FF2B5EF4-FFF2-40B4-BE49-F238E27FC236}">
                            <a16:creationId xmlns:a16="http://schemas.microsoft.com/office/drawing/2014/main" id="{521F175C-E600-4002-BD3B-9D22990CB7C9}"/>
                          </a:ext>
                        </a:extLst>
                      </p:cNvPr>
                      <p:cNvPicPr/>
                      <p:nvPr/>
                    </p:nvPicPr>
                    <p:blipFill>
                      <a:blip r:embed="rId8"/>
                      <a:stretch>
                        <a:fillRect/>
                      </a:stretch>
                    </p:blipFill>
                    <p:spPr>
                      <a:xfrm>
                        <a:off x="5346700" y="2884459"/>
                        <a:ext cx="1311304" cy="126685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F7882271-5565-4C9D-ACCE-49E84A204CD8}"/>
              </a:ext>
            </a:extLst>
          </p:cNvPr>
          <p:cNvGraphicFramePr>
            <a:graphicFrameLocks noChangeAspect="1"/>
          </p:cNvGraphicFramePr>
          <p:nvPr>
            <p:extLst>
              <p:ext uri="{D42A27DB-BD31-4B8C-83A1-F6EECF244321}">
                <p14:modId xmlns:p14="http://schemas.microsoft.com/office/powerpoint/2010/main" val="2699284712"/>
              </p:ext>
            </p:extLst>
          </p:nvPr>
        </p:nvGraphicFramePr>
        <p:xfrm>
          <a:off x="5530821" y="4386262"/>
          <a:ext cx="1127183" cy="1117631"/>
        </p:xfrm>
        <a:graphic>
          <a:graphicData uri="http://schemas.openxmlformats.org/presentationml/2006/ole">
            <mc:AlternateContent xmlns:mc="http://schemas.openxmlformats.org/markup-compatibility/2006">
              <mc:Choice xmlns:v="urn:schemas-microsoft-com:vml" Requires="v">
                <p:oleObj spid="_x0000_s4205" r:id="rId9" imgW="1498320" imgH="1485360" progId="">
                  <p:embed/>
                </p:oleObj>
              </mc:Choice>
              <mc:Fallback>
                <p:oleObj r:id="rId9" imgW="1498320" imgH="1485360" progId="">
                  <p:embed/>
                  <p:pic>
                    <p:nvPicPr>
                      <p:cNvPr id="5" name="Object 4">
                        <a:extLst>
                          <a:ext uri="{FF2B5EF4-FFF2-40B4-BE49-F238E27FC236}">
                            <a16:creationId xmlns:a16="http://schemas.microsoft.com/office/drawing/2014/main" id="{AF05F5D3-55AB-4AB0-A531-AEE4E9A99B45}"/>
                          </a:ext>
                        </a:extLst>
                      </p:cNvPr>
                      <p:cNvPicPr/>
                      <p:nvPr/>
                    </p:nvPicPr>
                    <p:blipFill>
                      <a:blip r:embed="rId10"/>
                      <a:stretch>
                        <a:fillRect/>
                      </a:stretch>
                    </p:blipFill>
                    <p:spPr>
                      <a:xfrm>
                        <a:off x="5530821" y="4386262"/>
                        <a:ext cx="1127183" cy="1117631"/>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03C9484C-51EE-4D5D-90CC-B2E35BDD3E72}"/>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25.26</a:t>
            </a:r>
          </a:p>
        </p:txBody>
      </p:sp>
      <p:pic>
        <p:nvPicPr>
          <p:cNvPr id="11" name="Picture 2">
            <a:extLst>
              <a:ext uri="{FF2B5EF4-FFF2-40B4-BE49-F238E27FC236}">
                <a16:creationId xmlns:a16="http://schemas.microsoft.com/office/drawing/2014/main" id="{2D12CC4F-2094-4D83-8039-318A9B16D9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54107" y="5257800"/>
            <a:ext cx="127194" cy="13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741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JARM Resources</a:t>
            </a:r>
          </a:p>
        </p:txBody>
      </p:sp>
      <p:sp>
        <p:nvSpPr>
          <p:cNvPr id="3" name="Content Placeholder 2">
            <a:extLst>
              <a:ext uri="{FF2B5EF4-FFF2-40B4-BE49-F238E27FC236}">
                <a16:creationId xmlns:a16="http://schemas.microsoft.com/office/drawing/2014/main" id="{088E965D-735C-4C46-8BA5-21305AF65DD9}"/>
              </a:ext>
            </a:extLst>
          </p:cNvPr>
          <p:cNvSpPr>
            <a:spLocks noGrp="1"/>
          </p:cNvSpPr>
          <p:nvPr>
            <p:ph idx="1"/>
          </p:nvPr>
        </p:nvSpPr>
        <p:spPr>
          <a:solidFill>
            <a:schemeClr val="bg1">
              <a:lumMod val="85000"/>
            </a:schemeClr>
          </a:solidFill>
          <a:ln w="38100">
            <a:solidFill>
              <a:schemeClr val="tx1"/>
            </a:solidFill>
          </a:ln>
        </p:spPr>
        <p:txBody>
          <a:bodyPr>
            <a:normAutofit fontScale="92500" lnSpcReduction="20000"/>
          </a:bodyPr>
          <a:lstStyle/>
          <a:p>
            <a:r>
              <a:rPr lang="en-US" dirty="0" err="1"/>
              <a:t>Github</a:t>
            </a:r>
            <a:r>
              <a:rPr lang="en-US" dirty="0"/>
              <a:t> JARM Project</a:t>
            </a:r>
            <a:br>
              <a:rPr lang="en-US" dirty="0"/>
            </a:br>
            <a:r>
              <a:rPr lang="en-US" dirty="0">
                <a:hlinkClick r:id="rId3"/>
              </a:rPr>
              <a:t>https://github.com/salesforce/jarm</a:t>
            </a:r>
            <a:r>
              <a:rPr lang="en-US" dirty="0"/>
              <a:t> </a:t>
            </a:r>
          </a:p>
          <a:p>
            <a:r>
              <a:rPr lang="en-US" dirty="0"/>
              <a:t>Salesforce JARM Blog</a:t>
            </a:r>
            <a:br>
              <a:rPr lang="en-US" dirty="0"/>
            </a:br>
            <a:r>
              <a:rPr lang="en-US" dirty="0">
                <a:hlinkClick r:id="rId4"/>
              </a:rPr>
              <a:t>https://engineering.salesforce.com/easily-identify-malicious-servers-on-the-internet-with-jarm-e095edac525a</a:t>
            </a:r>
            <a:r>
              <a:rPr lang="en-US" dirty="0"/>
              <a:t> </a:t>
            </a:r>
          </a:p>
          <a:p>
            <a:r>
              <a:rPr lang="en-US" dirty="0"/>
              <a:t>A Red Teamer Plays With JARM</a:t>
            </a:r>
            <a:br>
              <a:rPr lang="en-US" dirty="0"/>
            </a:br>
            <a:r>
              <a:rPr lang="en-US" dirty="0">
                <a:hlinkClick r:id="rId5"/>
              </a:rPr>
              <a:t>https://www.cobaltstrike.com/blog/a-red-teamer-plays-with-jarm/</a:t>
            </a:r>
            <a:r>
              <a:rPr lang="en-US" dirty="0"/>
              <a:t> </a:t>
            </a:r>
          </a:p>
          <a:p>
            <a:r>
              <a:rPr lang="en-US" dirty="0"/>
              <a:t>Shodan Facet </a:t>
            </a:r>
            <a:r>
              <a:rPr lang="en-US" dirty="0">
                <a:hlinkClick r:id="rId6"/>
              </a:rPr>
              <a:t>https://beta.shodan.io/search/facet?query=http&amp;facet=ssl.jarm</a:t>
            </a:r>
            <a:r>
              <a:rPr lang="en-US" dirty="0"/>
              <a:t> </a:t>
            </a:r>
          </a:p>
          <a:p>
            <a:r>
              <a:rPr lang="en-US" dirty="0" err="1"/>
              <a:t>PaloAlto’s</a:t>
            </a:r>
            <a:r>
              <a:rPr lang="en-US" dirty="0"/>
              <a:t> </a:t>
            </a:r>
            <a:r>
              <a:rPr lang="en-US" dirty="0" err="1"/>
              <a:t>pyJARM</a:t>
            </a:r>
            <a:br>
              <a:rPr lang="en-US" dirty="0"/>
            </a:br>
            <a:r>
              <a:rPr lang="en-US" dirty="0">
                <a:hlinkClick r:id="rId7"/>
              </a:rPr>
              <a:t>https://github.com/PaloAltoNetworks/pyjarm</a:t>
            </a:r>
            <a:r>
              <a:rPr lang="en-US" dirty="0"/>
              <a:t> </a:t>
            </a:r>
          </a:p>
          <a:p>
            <a:r>
              <a:rPr lang="en-US" dirty="0"/>
              <a:t>JARM Randomizer</a:t>
            </a:r>
            <a:br>
              <a:rPr lang="en-US" dirty="0"/>
            </a:br>
            <a:r>
              <a:rPr lang="en-US" dirty="0">
                <a:hlinkClick r:id="rId8"/>
              </a:rPr>
              <a:t>https://github.com/netskopeoss/jarm_randomizer</a:t>
            </a:r>
            <a:r>
              <a:rPr lang="en-US" dirty="0"/>
              <a:t> </a:t>
            </a:r>
          </a:p>
          <a:p>
            <a:endParaRPr lang="en-US" dirty="0"/>
          </a:p>
          <a:p>
            <a:endParaRPr lang="en-US" dirty="0"/>
          </a:p>
        </p:txBody>
      </p:sp>
      <p:pic>
        <p:nvPicPr>
          <p:cNvPr id="4" name="Picture 2" descr="Fifth Third Bank Logo and Tagline -">
            <a:extLst>
              <a:ext uri="{FF2B5EF4-FFF2-40B4-BE49-F238E27FC236}">
                <a16:creationId xmlns:a16="http://schemas.microsoft.com/office/drawing/2014/main" id="{6779ED68-2B2D-46A1-AB37-3033CDD901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AB761D4-0E61-4C91-985E-75946C7D4B92}"/>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25.26</a:t>
            </a:r>
          </a:p>
        </p:txBody>
      </p:sp>
      <p:pic>
        <p:nvPicPr>
          <p:cNvPr id="8198" name="Picture 6" descr="Look at eyes White Clip art - Prayer Circle Cliparts png download -  1280*1010 - Free Transparent Look At Eyes png Download. - Clip Art Library">
            <a:extLst>
              <a:ext uri="{FF2B5EF4-FFF2-40B4-BE49-F238E27FC236}">
                <a16:creationId xmlns:a16="http://schemas.microsoft.com/office/drawing/2014/main" id="{5F34BBF4-632A-49EB-A284-307947E49B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584" y="6311900"/>
            <a:ext cx="583081" cy="458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EA97D3-B5E4-4EA5-A2D9-18AC3D09859A}"/>
              </a:ext>
            </a:extLst>
          </p:cNvPr>
          <p:cNvSpPr txBox="1"/>
          <p:nvPr/>
        </p:nvSpPr>
        <p:spPr>
          <a:xfrm>
            <a:off x="3916680" y="6311900"/>
            <a:ext cx="6096000" cy="369332"/>
          </a:xfrm>
          <a:prstGeom prst="rect">
            <a:avLst/>
          </a:prstGeom>
          <a:noFill/>
        </p:spPr>
        <p:txBody>
          <a:bodyPr wrap="square">
            <a:spAutoFit/>
          </a:bodyPr>
          <a:lstStyle/>
          <a:p>
            <a:r>
              <a:rPr lang="en-US" dirty="0">
                <a:hlinkClick r:id="rId11"/>
              </a:rPr>
              <a:t>https://github.com/mungurk/adversary_tracking/</a:t>
            </a:r>
            <a:r>
              <a:rPr lang="en-US" dirty="0"/>
              <a:t> </a:t>
            </a:r>
          </a:p>
        </p:txBody>
      </p:sp>
    </p:spTree>
    <p:extLst>
      <p:ext uri="{BB962C8B-B14F-4D97-AF65-F5344CB8AC3E}">
        <p14:creationId xmlns:p14="http://schemas.microsoft.com/office/powerpoint/2010/main" val="165539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106009-25E4-4B62-877A-5AD7E9F435DD}"/>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66CFAAE-3D87-4A23-B587-39431D4D1DAD}"/>
              </a:ext>
            </a:extLst>
          </p:cNvPr>
          <p:cNvSpPr>
            <a:spLocks noGrp="1"/>
          </p:cNvSpPr>
          <p:nvPr>
            <p:ph type="title"/>
          </p:nvPr>
        </p:nvSpPr>
        <p:spPr/>
        <p:txBody>
          <a:bodyPr/>
          <a:lstStyle/>
          <a:p>
            <a:r>
              <a:rPr lang="en-US" dirty="0">
                <a:solidFill>
                  <a:schemeClr val="accent2">
                    <a:lumMod val="75000"/>
                  </a:schemeClr>
                </a:solidFill>
              </a:rPr>
              <a:t>Questions &amp; Answers</a:t>
            </a:r>
          </a:p>
        </p:txBody>
      </p:sp>
      <p:sp>
        <p:nvSpPr>
          <p:cNvPr id="3" name="Content Placeholder 2">
            <a:extLst>
              <a:ext uri="{FF2B5EF4-FFF2-40B4-BE49-F238E27FC236}">
                <a16:creationId xmlns:a16="http://schemas.microsoft.com/office/drawing/2014/main" id="{6DE7BC97-E49C-4E8C-A22A-02719EB4BCD3}"/>
              </a:ext>
            </a:extLst>
          </p:cNvPr>
          <p:cNvSpPr>
            <a:spLocks noGrp="1"/>
          </p:cNvSpPr>
          <p:nvPr>
            <p:ph idx="1"/>
          </p:nvPr>
        </p:nvSpPr>
        <p:spPr/>
        <p:txBody>
          <a:bodyPr/>
          <a:lstStyle/>
          <a:p>
            <a:r>
              <a:rPr lang="en-US" b="1" dirty="0">
                <a:solidFill>
                  <a:schemeClr val="accent2">
                    <a:lumMod val="75000"/>
                  </a:schemeClr>
                </a:solidFill>
              </a:rPr>
              <a:t>LinkedIn</a:t>
            </a:r>
            <a:br>
              <a:rPr lang="en-US" b="1" dirty="0">
                <a:solidFill>
                  <a:schemeClr val="accent2">
                    <a:lumMod val="75000"/>
                  </a:schemeClr>
                </a:solidFill>
              </a:rPr>
            </a:br>
            <a:r>
              <a:rPr lang="en-US" dirty="0">
                <a:solidFill>
                  <a:schemeClr val="accent2">
                    <a:lumMod val="75000"/>
                  </a:schemeClr>
                </a:solidFill>
                <a:hlinkClick r:id="rId4">
                  <a:extLst>
                    <a:ext uri="{A12FA001-AC4F-418D-AE19-62706E023703}">
                      <ahyp:hlinkClr xmlns:ahyp="http://schemas.microsoft.com/office/drawing/2018/hyperlinkcolor" val="tx"/>
                    </a:ext>
                  </a:extLst>
                </a:hlinkClick>
              </a:rPr>
              <a:t>https://www.linkedin.com/in/krishna-mungur-49887a4</a:t>
            </a:r>
            <a:endParaRPr lang="en-US" dirty="0">
              <a:solidFill>
                <a:schemeClr val="accent2">
                  <a:lumMod val="75000"/>
                </a:schemeClr>
              </a:solidFill>
            </a:endParaRPr>
          </a:p>
          <a:p>
            <a:r>
              <a:rPr lang="en-US" b="1" dirty="0">
                <a:solidFill>
                  <a:schemeClr val="accent2">
                    <a:lumMod val="75000"/>
                  </a:schemeClr>
                </a:solidFill>
              </a:rPr>
              <a:t>Twitter</a:t>
            </a:r>
            <a:br>
              <a:rPr lang="en-US" b="1" dirty="0">
                <a:solidFill>
                  <a:schemeClr val="accent2">
                    <a:lumMod val="75000"/>
                  </a:schemeClr>
                </a:solidFill>
              </a:rPr>
            </a:br>
            <a:r>
              <a:rPr lang="en-US" dirty="0">
                <a:solidFill>
                  <a:schemeClr val="accent2">
                    <a:lumMod val="75000"/>
                  </a:schemeClr>
                </a:solidFill>
                <a:hlinkClick r:id="rId5">
                  <a:extLst>
                    <a:ext uri="{A12FA001-AC4F-418D-AE19-62706E023703}">
                      <ahyp:hlinkClr xmlns:ahyp="http://schemas.microsoft.com/office/drawing/2018/hyperlinkcolor" val="tx"/>
                    </a:ext>
                  </a:extLst>
                </a:hlinkClick>
              </a:rPr>
              <a:t>https://twitter.com/mungurk</a:t>
            </a:r>
            <a:endParaRPr lang="en-US" dirty="0">
              <a:solidFill>
                <a:schemeClr val="accent2">
                  <a:lumMod val="75000"/>
                </a:schemeClr>
              </a:solidFill>
            </a:endParaRPr>
          </a:p>
          <a:p>
            <a:r>
              <a:rPr lang="en-US" b="1" dirty="0">
                <a:solidFill>
                  <a:schemeClr val="accent2">
                    <a:lumMod val="75000"/>
                  </a:schemeClr>
                </a:solidFill>
              </a:rPr>
              <a:t>WikiLeaks</a:t>
            </a:r>
            <a:br>
              <a:rPr lang="en-US" dirty="0">
                <a:solidFill>
                  <a:schemeClr val="accent2">
                    <a:lumMod val="75000"/>
                  </a:schemeClr>
                </a:solidFill>
              </a:rPr>
            </a:br>
            <a:r>
              <a:rPr lang="en-US" dirty="0">
                <a:solidFill>
                  <a:schemeClr val="accent2">
                    <a:lumMod val="75000"/>
                  </a:schemeClr>
                </a:solidFill>
                <a:hlinkClick r:id="rId6">
                  <a:extLst>
                    <a:ext uri="{A12FA001-AC4F-418D-AE19-62706E023703}">
                      <ahyp:hlinkClr xmlns:ahyp="http://schemas.microsoft.com/office/drawing/2018/hyperlinkcolor" val="tx"/>
                    </a:ext>
                  </a:extLst>
                </a:hlinkClick>
              </a:rPr>
              <a:t>https://icwatch.wikileaks.org/search?utf8=%E2%9C%93&amp;area_facet=Cincinnati+Area&amp;tools_mentioned_facet=Crisis+Management&amp;type_facet=Privately+Held&amp;q=krishna+mungur</a:t>
            </a:r>
            <a:r>
              <a:rPr lang="en-US" dirty="0">
                <a:solidFill>
                  <a:schemeClr val="accent2">
                    <a:lumMod val="75000"/>
                  </a:schemeClr>
                </a:solidFill>
              </a:rPr>
              <a:t> </a:t>
            </a:r>
          </a:p>
        </p:txBody>
      </p:sp>
      <p:sp>
        <p:nvSpPr>
          <p:cNvPr id="6" name="TextBox 5">
            <a:extLst>
              <a:ext uri="{FF2B5EF4-FFF2-40B4-BE49-F238E27FC236}">
                <a16:creationId xmlns:a16="http://schemas.microsoft.com/office/drawing/2014/main" id="{145F8C56-008B-42F3-BCE5-1499411736BA}"/>
              </a:ext>
            </a:extLst>
          </p:cNvPr>
          <p:cNvSpPr txBox="1"/>
          <p:nvPr/>
        </p:nvSpPr>
        <p:spPr>
          <a:xfrm>
            <a:off x="149860" y="6576060"/>
            <a:ext cx="713657" cy="369332"/>
          </a:xfrm>
          <a:prstGeom prst="rect">
            <a:avLst/>
          </a:prstGeom>
          <a:noFill/>
        </p:spPr>
        <p:txBody>
          <a:bodyPr wrap="none" rtlCol="0">
            <a:spAutoFit/>
          </a:bodyPr>
          <a:lstStyle/>
          <a:p>
            <a:r>
              <a:rPr lang="en-US" b="1" dirty="0">
                <a:solidFill>
                  <a:schemeClr val="bg1">
                    <a:lumMod val="95000"/>
                  </a:schemeClr>
                </a:solidFill>
              </a:rPr>
              <a:t>26.26</a:t>
            </a:r>
          </a:p>
        </p:txBody>
      </p:sp>
      <p:pic>
        <p:nvPicPr>
          <p:cNvPr id="7" name="Picture 2" descr="Fifth Third Bank Logo and Tagline -">
            <a:extLst>
              <a:ext uri="{FF2B5EF4-FFF2-40B4-BE49-F238E27FC236}">
                <a16:creationId xmlns:a16="http://schemas.microsoft.com/office/drawing/2014/main" id="{023B371F-C93B-40C0-B20E-569F056CC4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54572F2-32AB-4503-8C16-044EC03C51F8}"/>
              </a:ext>
            </a:extLst>
          </p:cNvPr>
          <p:cNvSpPr txBox="1"/>
          <p:nvPr/>
        </p:nvSpPr>
        <p:spPr>
          <a:xfrm>
            <a:off x="1767840" y="5431274"/>
            <a:ext cx="6096000" cy="369332"/>
          </a:xfrm>
          <a:prstGeom prst="rect">
            <a:avLst/>
          </a:prstGeom>
          <a:noFill/>
        </p:spPr>
        <p:txBody>
          <a:bodyPr wrap="square">
            <a:spAutoFit/>
          </a:bodyPr>
          <a:lstStyle/>
          <a:p>
            <a:r>
              <a:rPr lang="en-US" dirty="0">
                <a:hlinkClick r:id="rId8"/>
              </a:rPr>
              <a:t>https://github.com/mungurk/adversary_tracking/</a:t>
            </a:r>
            <a:r>
              <a:rPr lang="en-US" dirty="0"/>
              <a:t> </a:t>
            </a:r>
          </a:p>
        </p:txBody>
      </p:sp>
      <p:pic>
        <p:nvPicPr>
          <p:cNvPr id="9" name="Picture 6" descr="Look at eyes White Clip art - Prayer Circle Cliparts png download -  1280*1010 - Free Transparent Look At Eyes png Download. - Clip Art Library">
            <a:extLst>
              <a:ext uri="{FF2B5EF4-FFF2-40B4-BE49-F238E27FC236}">
                <a16:creationId xmlns:a16="http://schemas.microsoft.com/office/drawing/2014/main" id="{A3786486-1821-45BA-B919-D26649B2AA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4759" y="5431274"/>
            <a:ext cx="583081" cy="45862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9ED3EA38-A0A6-4C7A-9FC7-5DE3A81328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7607" y="6229853"/>
            <a:ext cx="127194" cy="1352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97A1FF21-DC9D-422F-BEA8-7B2D478907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3747" y="3560806"/>
            <a:ext cx="127194" cy="1352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2E7B28CA-6657-4B53-8CB0-B0256C79FF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6507" y="6353218"/>
            <a:ext cx="127194" cy="13528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C85385B9-A276-412F-832D-834D2D8A4E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90227" y="6217930"/>
            <a:ext cx="127194" cy="1352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FE52EDC4-AC25-445D-AB19-009C40FE2A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263" y="6082642"/>
            <a:ext cx="127194" cy="1352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F457A3F-F516-4F8D-A6B9-C25D5D95A9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64161" y="6564706"/>
            <a:ext cx="127194" cy="135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79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MMH3 and JARM and Hashes</a:t>
            </a:r>
          </a:p>
        </p:txBody>
      </p:sp>
      <p:pic>
        <p:nvPicPr>
          <p:cNvPr id="4" name="Picture 2" descr="Fifth Third Bank Logo and Tagline -">
            <a:extLst>
              <a:ext uri="{FF2B5EF4-FFF2-40B4-BE49-F238E27FC236}">
                <a16:creationId xmlns:a16="http://schemas.microsoft.com/office/drawing/2014/main" id="{3F0AA790-26D8-4FD1-B8B8-37E33E40B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Have You Learned the Secret to Homeschool Joy?">
            <a:extLst>
              <a:ext uri="{FF2B5EF4-FFF2-40B4-BE49-F238E27FC236}">
                <a16:creationId xmlns:a16="http://schemas.microsoft.com/office/drawing/2014/main" id="{5D3D0EEF-0326-41EE-A37A-1CE6EA89DF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25" y="1825624"/>
            <a:ext cx="5884435" cy="40798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4B63B77-638E-4DFF-A5D0-A4263E18A28F}"/>
              </a:ext>
            </a:extLst>
          </p:cNvPr>
          <p:cNvSpPr txBox="1"/>
          <p:nvPr/>
        </p:nvSpPr>
        <p:spPr>
          <a:xfrm>
            <a:off x="149860" y="6576060"/>
            <a:ext cx="596638" cy="369332"/>
          </a:xfrm>
          <a:prstGeom prst="rect">
            <a:avLst/>
          </a:prstGeom>
          <a:noFill/>
        </p:spPr>
        <p:txBody>
          <a:bodyPr wrap="none" rtlCol="0">
            <a:spAutoFit/>
          </a:bodyPr>
          <a:lstStyle/>
          <a:p>
            <a:r>
              <a:rPr lang="en-US" b="1" dirty="0">
                <a:solidFill>
                  <a:schemeClr val="bg1">
                    <a:lumMod val="95000"/>
                  </a:schemeClr>
                </a:solidFill>
              </a:rPr>
              <a:t>3.26</a:t>
            </a:r>
          </a:p>
        </p:txBody>
      </p:sp>
      <p:sp>
        <p:nvSpPr>
          <p:cNvPr id="11" name="Thought Bubble: Cloud 10">
            <a:extLst>
              <a:ext uri="{FF2B5EF4-FFF2-40B4-BE49-F238E27FC236}">
                <a16:creationId xmlns:a16="http://schemas.microsoft.com/office/drawing/2014/main" id="{7B9531E5-9631-496C-8648-2052BBB01618}"/>
              </a:ext>
            </a:extLst>
          </p:cNvPr>
          <p:cNvSpPr/>
          <p:nvPr/>
        </p:nvSpPr>
        <p:spPr>
          <a:xfrm flipH="1">
            <a:off x="149860" y="1447800"/>
            <a:ext cx="3256280" cy="16222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rPr>
              <a:t>MMH3</a:t>
            </a:r>
          </a:p>
        </p:txBody>
      </p:sp>
      <p:sp>
        <p:nvSpPr>
          <p:cNvPr id="12" name="Thought Bubble: Cloud 11">
            <a:extLst>
              <a:ext uri="{FF2B5EF4-FFF2-40B4-BE49-F238E27FC236}">
                <a16:creationId xmlns:a16="http://schemas.microsoft.com/office/drawing/2014/main" id="{66C1132C-D4CA-4CE7-B592-369A13D286F5}"/>
              </a:ext>
            </a:extLst>
          </p:cNvPr>
          <p:cNvSpPr/>
          <p:nvPr/>
        </p:nvSpPr>
        <p:spPr>
          <a:xfrm>
            <a:off x="6995162" y="1447800"/>
            <a:ext cx="2933700" cy="1622298"/>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rPr>
              <a:t>JARM</a:t>
            </a:r>
          </a:p>
        </p:txBody>
      </p:sp>
      <p:pic>
        <p:nvPicPr>
          <p:cNvPr id="15" name="Picture 2">
            <a:extLst>
              <a:ext uri="{FF2B5EF4-FFF2-40B4-BE49-F238E27FC236}">
                <a16:creationId xmlns:a16="http://schemas.microsoft.com/office/drawing/2014/main" id="{8F4473ED-54B5-4559-8736-140FD1F7BE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9933" y="4153021"/>
            <a:ext cx="100184" cy="10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487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43C7E8C-5624-4238-A0D1-1323047E350F}"/>
              </a:ext>
            </a:extLst>
          </p:cNvPr>
          <p:cNvSpPr>
            <a:spLocks noGrp="1"/>
          </p:cNvSpPr>
          <p:nvPr>
            <p:ph idx="1"/>
          </p:nvPr>
        </p:nvSpPr>
        <p:spPr>
          <a:xfrm>
            <a:off x="838200" y="2895599"/>
            <a:ext cx="10515600" cy="3281363"/>
          </a:xfrm>
        </p:spPr>
        <p:txBody>
          <a:bodyPr/>
          <a:lstStyle/>
          <a:p>
            <a:pPr marL="0" indent="0">
              <a:buNone/>
            </a:pPr>
            <a:r>
              <a:rPr lang="en-US" dirty="0"/>
              <a:t>These are Favicons</a:t>
            </a:r>
          </a:p>
        </p:txBody>
      </p:sp>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Installing Murmur Hash</a:t>
            </a:r>
          </a:p>
        </p:txBody>
      </p:sp>
      <p:pic>
        <p:nvPicPr>
          <p:cNvPr id="4" name="Picture 2" descr="Fifth Third Bank Logo and Tagline -">
            <a:extLst>
              <a:ext uri="{FF2B5EF4-FFF2-40B4-BE49-F238E27FC236}">
                <a16:creationId xmlns:a16="http://schemas.microsoft.com/office/drawing/2014/main" id="{3F0AA790-26D8-4FD1-B8B8-37E33E40B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How We Got the Favicon - The History of the Web">
            <a:extLst>
              <a:ext uri="{FF2B5EF4-FFF2-40B4-BE49-F238E27FC236}">
                <a16:creationId xmlns:a16="http://schemas.microsoft.com/office/drawing/2014/main" id="{51FD9386-A211-4A88-89E8-249BDED07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1456" y="3445898"/>
            <a:ext cx="3570287" cy="181190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6041ACA3-6806-449D-A4AB-8A1C9B790F96}"/>
              </a:ext>
            </a:extLst>
          </p:cNvPr>
          <p:cNvCxnSpPr>
            <a:cxnSpLocks/>
          </p:cNvCxnSpPr>
          <p:nvPr/>
        </p:nvCxnSpPr>
        <p:spPr>
          <a:xfrm>
            <a:off x="3695700" y="3200912"/>
            <a:ext cx="977900" cy="507488"/>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8A798C-64D5-4583-A878-9C4AB89D0645}"/>
              </a:ext>
            </a:extLst>
          </p:cNvPr>
          <p:cNvSpPr txBox="1"/>
          <p:nvPr/>
        </p:nvSpPr>
        <p:spPr>
          <a:xfrm>
            <a:off x="149860" y="6576060"/>
            <a:ext cx="596638" cy="369332"/>
          </a:xfrm>
          <a:prstGeom prst="rect">
            <a:avLst/>
          </a:prstGeom>
          <a:noFill/>
        </p:spPr>
        <p:txBody>
          <a:bodyPr wrap="none" rtlCol="0">
            <a:spAutoFit/>
          </a:bodyPr>
          <a:lstStyle/>
          <a:p>
            <a:r>
              <a:rPr lang="en-US" b="1" dirty="0">
                <a:solidFill>
                  <a:schemeClr val="bg1">
                    <a:lumMod val="95000"/>
                  </a:schemeClr>
                </a:solidFill>
              </a:rPr>
              <a:t>4.26</a:t>
            </a:r>
          </a:p>
        </p:txBody>
      </p:sp>
      <p:graphicFrame>
        <p:nvGraphicFramePr>
          <p:cNvPr id="3" name="Object 2">
            <a:extLst>
              <a:ext uri="{FF2B5EF4-FFF2-40B4-BE49-F238E27FC236}">
                <a16:creationId xmlns:a16="http://schemas.microsoft.com/office/drawing/2014/main" id="{70578C26-0549-4344-8101-BCBA6F81CA8D}"/>
              </a:ext>
            </a:extLst>
          </p:cNvPr>
          <p:cNvGraphicFramePr>
            <a:graphicFrameLocks noChangeAspect="1"/>
          </p:cNvGraphicFramePr>
          <p:nvPr>
            <p:extLst>
              <p:ext uri="{D42A27DB-BD31-4B8C-83A1-F6EECF244321}">
                <p14:modId xmlns:p14="http://schemas.microsoft.com/office/powerpoint/2010/main" val="4117728416"/>
              </p:ext>
            </p:extLst>
          </p:nvPr>
        </p:nvGraphicFramePr>
        <p:xfrm>
          <a:off x="857250" y="1239961"/>
          <a:ext cx="10115550" cy="1571625"/>
        </p:xfrm>
        <a:graphic>
          <a:graphicData uri="http://schemas.openxmlformats.org/presentationml/2006/ole">
            <mc:AlternateContent xmlns:mc="http://schemas.openxmlformats.org/markup-compatibility/2006">
              <mc:Choice xmlns:v="urn:schemas-microsoft-com:vml" Requires="v">
                <p:oleObj spid="_x0000_s27664" r:id="rId6" imgW="13485600" imgH="2095200" progId="">
                  <p:embed/>
                </p:oleObj>
              </mc:Choice>
              <mc:Fallback>
                <p:oleObj r:id="rId6" imgW="13485600" imgH="2095200" progId="">
                  <p:embed/>
                  <p:pic>
                    <p:nvPicPr>
                      <p:cNvPr id="0" name=""/>
                      <p:cNvPicPr/>
                      <p:nvPr/>
                    </p:nvPicPr>
                    <p:blipFill>
                      <a:blip r:embed="rId7"/>
                      <a:stretch>
                        <a:fillRect/>
                      </a:stretch>
                    </p:blipFill>
                    <p:spPr>
                      <a:xfrm>
                        <a:off x="857250" y="1239961"/>
                        <a:ext cx="10115550" cy="1571625"/>
                      </a:xfrm>
                      <a:prstGeom prst="rect">
                        <a:avLst/>
                      </a:prstGeom>
                    </p:spPr>
                  </p:pic>
                </p:oleObj>
              </mc:Fallback>
            </mc:AlternateContent>
          </a:graphicData>
        </a:graphic>
      </p:graphicFrame>
    </p:spTree>
    <p:extLst>
      <p:ext uri="{BB962C8B-B14F-4D97-AF65-F5344CB8AC3E}">
        <p14:creationId xmlns:p14="http://schemas.microsoft.com/office/powerpoint/2010/main" val="4172368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Retrieving the </a:t>
            </a:r>
            <a:r>
              <a:rPr lang="en-US" dirty="0" err="1"/>
              <a:t>FavIcon</a:t>
            </a:r>
            <a:endParaRPr lang="en-US" dirty="0"/>
          </a:p>
        </p:txBody>
      </p:sp>
      <p:pic>
        <p:nvPicPr>
          <p:cNvPr id="4" name="Picture 2" descr="Fifth Third Bank Logo and Tagline -">
            <a:extLst>
              <a:ext uri="{FF2B5EF4-FFF2-40B4-BE49-F238E27FC236}">
                <a16:creationId xmlns:a16="http://schemas.microsoft.com/office/drawing/2014/main" id="{3F0AA790-26D8-4FD1-B8B8-37E33E40B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image">
            <a:extLst>
              <a:ext uri="{FF2B5EF4-FFF2-40B4-BE49-F238E27FC236}">
                <a16:creationId xmlns:a16="http://schemas.microsoft.com/office/drawing/2014/main" id="{5FD51506-9302-47C6-A2AA-7107775625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8350" y="1509547"/>
            <a:ext cx="5575300" cy="3838906"/>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image">
            <a:extLst>
              <a:ext uri="{FF2B5EF4-FFF2-40B4-BE49-F238E27FC236}">
                <a16:creationId xmlns:a16="http://schemas.microsoft.com/office/drawing/2014/main" id="{1C8E770A-260C-41CC-BD36-7E9AF1D46C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388" y="3946525"/>
            <a:ext cx="6829425" cy="1162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87F1A5E-3566-4A65-ABDC-15DFEE668929}"/>
              </a:ext>
            </a:extLst>
          </p:cNvPr>
          <p:cNvPicPr>
            <a:picLocks noChangeAspect="1"/>
          </p:cNvPicPr>
          <p:nvPr/>
        </p:nvPicPr>
        <p:blipFill>
          <a:blip r:embed="rId6"/>
          <a:stretch>
            <a:fillRect/>
          </a:stretch>
        </p:blipFill>
        <p:spPr>
          <a:xfrm>
            <a:off x="433388" y="1509547"/>
            <a:ext cx="2514286" cy="476190"/>
          </a:xfrm>
          <a:prstGeom prst="rect">
            <a:avLst/>
          </a:prstGeom>
        </p:spPr>
      </p:pic>
      <p:sp>
        <p:nvSpPr>
          <p:cNvPr id="6" name="Oval 5">
            <a:extLst>
              <a:ext uri="{FF2B5EF4-FFF2-40B4-BE49-F238E27FC236}">
                <a16:creationId xmlns:a16="http://schemas.microsoft.com/office/drawing/2014/main" id="{6F9C19EF-B3FA-4878-AD03-0CDFCB042AD8}"/>
              </a:ext>
            </a:extLst>
          </p:cNvPr>
          <p:cNvSpPr/>
          <p:nvPr/>
        </p:nvSpPr>
        <p:spPr>
          <a:xfrm>
            <a:off x="433388" y="1509547"/>
            <a:ext cx="363868" cy="47619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5AA7C4B-084C-46EA-A84C-192DC4EEDAA0}"/>
              </a:ext>
            </a:extLst>
          </p:cNvPr>
          <p:cNvSpPr txBox="1"/>
          <p:nvPr/>
        </p:nvSpPr>
        <p:spPr>
          <a:xfrm>
            <a:off x="433388" y="2179093"/>
            <a:ext cx="1568506" cy="369332"/>
          </a:xfrm>
          <a:prstGeom prst="rect">
            <a:avLst/>
          </a:prstGeom>
          <a:noFill/>
          <a:ln w="38100">
            <a:solidFill>
              <a:srgbClr val="00B050"/>
            </a:solidFill>
          </a:ln>
        </p:spPr>
        <p:txBody>
          <a:bodyPr wrap="none" rtlCol="0">
            <a:spAutoFit/>
          </a:bodyPr>
          <a:lstStyle/>
          <a:p>
            <a:r>
              <a:rPr lang="en-US" dirty="0" err="1"/>
              <a:t>FavIcon</a:t>
            </a:r>
            <a:r>
              <a:rPr lang="en-US" dirty="0"/>
              <a:t> on Tab</a:t>
            </a:r>
          </a:p>
        </p:txBody>
      </p:sp>
      <p:cxnSp>
        <p:nvCxnSpPr>
          <p:cNvPr id="9" name="Straight Arrow Connector 8">
            <a:extLst>
              <a:ext uri="{FF2B5EF4-FFF2-40B4-BE49-F238E27FC236}">
                <a16:creationId xmlns:a16="http://schemas.microsoft.com/office/drawing/2014/main" id="{D64D7029-3014-4CB6-A499-DF3898BA593F}"/>
              </a:ext>
            </a:extLst>
          </p:cNvPr>
          <p:cNvCxnSpPr/>
          <p:nvPr/>
        </p:nvCxnSpPr>
        <p:spPr>
          <a:xfrm flipH="1" flipV="1">
            <a:off x="797256" y="1887940"/>
            <a:ext cx="945108" cy="25475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33CB111-C8E5-49AD-A264-DC04BAB7D332}"/>
              </a:ext>
            </a:extLst>
          </p:cNvPr>
          <p:cNvPicPr>
            <a:picLocks noChangeAspect="1"/>
          </p:cNvPicPr>
          <p:nvPr/>
        </p:nvPicPr>
        <p:blipFill>
          <a:blip r:embed="rId7"/>
          <a:stretch>
            <a:fillRect/>
          </a:stretch>
        </p:blipFill>
        <p:spPr>
          <a:xfrm>
            <a:off x="7605002" y="2015319"/>
            <a:ext cx="1411620" cy="440112"/>
          </a:xfrm>
          <a:prstGeom prst="rect">
            <a:avLst/>
          </a:prstGeom>
          <a:ln w="38100">
            <a:solidFill>
              <a:srgbClr val="00B050"/>
            </a:solidFill>
          </a:ln>
        </p:spPr>
      </p:pic>
      <p:cxnSp>
        <p:nvCxnSpPr>
          <p:cNvPr id="13" name="Straight Arrow Connector 12">
            <a:extLst>
              <a:ext uri="{FF2B5EF4-FFF2-40B4-BE49-F238E27FC236}">
                <a16:creationId xmlns:a16="http://schemas.microsoft.com/office/drawing/2014/main" id="{AF65B1BC-4B42-4354-A015-13E1805C18D4}"/>
              </a:ext>
            </a:extLst>
          </p:cNvPr>
          <p:cNvCxnSpPr>
            <a:cxnSpLocks/>
          </p:cNvCxnSpPr>
          <p:nvPr/>
        </p:nvCxnSpPr>
        <p:spPr>
          <a:xfrm flipH="1">
            <a:off x="7856561" y="2511188"/>
            <a:ext cx="454251" cy="101903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5AB6BEB-285B-4964-AB91-AC3386459EE4}"/>
              </a:ext>
            </a:extLst>
          </p:cNvPr>
          <p:cNvSpPr txBox="1"/>
          <p:nvPr/>
        </p:nvSpPr>
        <p:spPr>
          <a:xfrm>
            <a:off x="149860" y="6576060"/>
            <a:ext cx="596638" cy="369332"/>
          </a:xfrm>
          <a:prstGeom prst="rect">
            <a:avLst/>
          </a:prstGeom>
          <a:noFill/>
        </p:spPr>
        <p:txBody>
          <a:bodyPr wrap="none" rtlCol="0">
            <a:spAutoFit/>
          </a:bodyPr>
          <a:lstStyle/>
          <a:p>
            <a:r>
              <a:rPr lang="en-US" b="1" dirty="0">
                <a:solidFill>
                  <a:schemeClr val="bg1">
                    <a:lumMod val="95000"/>
                  </a:schemeClr>
                </a:solidFill>
              </a:rPr>
              <a:t>5.26</a:t>
            </a:r>
          </a:p>
        </p:txBody>
      </p:sp>
      <p:pic>
        <p:nvPicPr>
          <p:cNvPr id="26626" name="Picture 2" descr="WhiteBoard Coder: Use httrack to download an entire website">
            <a:extLst>
              <a:ext uri="{FF2B5EF4-FFF2-40B4-BE49-F238E27FC236}">
                <a16:creationId xmlns:a16="http://schemas.microsoft.com/office/drawing/2014/main" id="{60DD001C-A1B7-4ADF-BA2E-659165CC90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60321" y="2888720"/>
            <a:ext cx="1578629" cy="10805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98B651E3-9C82-4067-A94D-689777B8E42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10628" y="1558728"/>
            <a:ext cx="100184" cy="106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587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Calculating the Murmur Hash</a:t>
            </a:r>
          </a:p>
        </p:txBody>
      </p:sp>
      <p:pic>
        <p:nvPicPr>
          <p:cNvPr id="4" name="Picture 2" descr="Fifth Third Bank Logo and Tagline -">
            <a:extLst>
              <a:ext uri="{FF2B5EF4-FFF2-40B4-BE49-F238E27FC236}">
                <a16:creationId xmlns:a16="http://schemas.microsoft.com/office/drawing/2014/main" id="{3F0AA790-26D8-4FD1-B8B8-37E33E40B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3EB5E13-FFAA-4E9A-B939-1E9F8494E453}"/>
              </a:ext>
            </a:extLst>
          </p:cNvPr>
          <p:cNvPicPr>
            <a:picLocks noChangeAspect="1"/>
          </p:cNvPicPr>
          <p:nvPr/>
        </p:nvPicPr>
        <p:blipFill>
          <a:blip r:embed="rId4"/>
          <a:stretch>
            <a:fillRect/>
          </a:stretch>
        </p:blipFill>
        <p:spPr>
          <a:xfrm>
            <a:off x="1468991" y="3667809"/>
            <a:ext cx="965250" cy="203775"/>
          </a:xfrm>
          <a:prstGeom prst="rect">
            <a:avLst/>
          </a:prstGeom>
        </p:spPr>
      </p:pic>
      <p:sp>
        <p:nvSpPr>
          <p:cNvPr id="23" name="TextBox 22">
            <a:extLst>
              <a:ext uri="{FF2B5EF4-FFF2-40B4-BE49-F238E27FC236}">
                <a16:creationId xmlns:a16="http://schemas.microsoft.com/office/drawing/2014/main" id="{AA2B08B3-67D0-430F-89FF-1D19ABD24AD5}"/>
              </a:ext>
            </a:extLst>
          </p:cNvPr>
          <p:cNvSpPr txBox="1"/>
          <p:nvPr/>
        </p:nvSpPr>
        <p:spPr>
          <a:xfrm>
            <a:off x="2636520" y="3640320"/>
            <a:ext cx="2581474" cy="461665"/>
          </a:xfrm>
          <a:prstGeom prst="rect">
            <a:avLst/>
          </a:prstGeom>
          <a:noFill/>
        </p:spPr>
        <p:txBody>
          <a:bodyPr wrap="square">
            <a:spAutoFit/>
          </a:bodyPr>
          <a:lstStyle/>
          <a:p>
            <a:r>
              <a:rPr lang="en-US" sz="1200" dirty="0">
                <a:hlinkClick r:id="rId5"/>
              </a:rPr>
              <a:t>https://github.com/ninoseki/mmhdan</a:t>
            </a:r>
            <a:r>
              <a:rPr lang="en-US" sz="1200" dirty="0"/>
              <a:t> </a:t>
            </a:r>
            <a:br>
              <a:rPr lang="en-US" sz="1200" dirty="0"/>
            </a:br>
            <a:r>
              <a:rPr lang="en-US" sz="1200" dirty="0">
                <a:hlinkClick r:id="rId6"/>
              </a:rPr>
              <a:t>https://mmhdan.herokuapp.com/</a:t>
            </a:r>
            <a:r>
              <a:rPr lang="en-US" sz="1200" dirty="0"/>
              <a:t> </a:t>
            </a:r>
          </a:p>
        </p:txBody>
      </p:sp>
      <p:pic>
        <p:nvPicPr>
          <p:cNvPr id="1026" name="Picture 2" descr="Shodan favicon hash filter to get juicy staffs - Aziz Hakim | @eternyle&amp;amp;#39;s  Blog">
            <a:extLst>
              <a:ext uri="{FF2B5EF4-FFF2-40B4-BE49-F238E27FC236}">
                <a16:creationId xmlns:a16="http://schemas.microsoft.com/office/drawing/2014/main" id="{CF89BF7D-797D-4672-B2A9-2481B29EF1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264" y="1264691"/>
            <a:ext cx="8293918" cy="54477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B526636-82D7-4A50-8910-5A5118B6EF17}"/>
              </a:ext>
            </a:extLst>
          </p:cNvPr>
          <p:cNvPicPr>
            <a:picLocks noChangeAspect="1"/>
          </p:cNvPicPr>
          <p:nvPr/>
        </p:nvPicPr>
        <p:blipFill>
          <a:blip r:embed="rId8"/>
          <a:stretch>
            <a:fillRect/>
          </a:stretch>
        </p:blipFill>
        <p:spPr>
          <a:xfrm>
            <a:off x="879264" y="4593752"/>
            <a:ext cx="9725712" cy="2118670"/>
          </a:xfrm>
          <a:prstGeom prst="rect">
            <a:avLst/>
          </a:prstGeom>
        </p:spPr>
      </p:pic>
      <p:sp>
        <p:nvSpPr>
          <p:cNvPr id="6" name="Oval 5">
            <a:extLst>
              <a:ext uri="{FF2B5EF4-FFF2-40B4-BE49-F238E27FC236}">
                <a16:creationId xmlns:a16="http://schemas.microsoft.com/office/drawing/2014/main" id="{F51367C3-65F0-414B-98FB-0E9E5726E9AE}"/>
              </a:ext>
            </a:extLst>
          </p:cNvPr>
          <p:cNvSpPr/>
          <p:nvPr/>
        </p:nvSpPr>
        <p:spPr>
          <a:xfrm>
            <a:off x="4781265" y="5104262"/>
            <a:ext cx="1387523" cy="645994"/>
          </a:xfrm>
          <a:prstGeom prst="ellipse">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8991480-010E-47FE-A6C8-8CFD237F6457}"/>
              </a:ext>
            </a:extLst>
          </p:cNvPr>
          <p:cNvSpPr/>
          <p:nvPr/>
        </p:nvSpPr>
        <p:spPr>
          <a:xfrm>
            <a:off x="9217453" y="5655361"/>
            <a:ext cx="1387523" cy="645994"/>
          </a:xfrm>
          <a:prstGeom prst="ellipse">
            <a:avLst/>
          </a:prstGeom>
          <a:no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4ACB94A-7A0A-4F06-BA50-340AEE897CD3}"/>
              </a:ext>
            </a:extLst>
          </p:cNvPr>
          <p:cNvSpPr txBox="1"/>
          <p:nvPr/>
        </p:nvSpPr>
        <p:spPr>
          <a:xfrm>
            <a:off x="149860" y="6576060"/>
            <a:ext cx="596638" cy="369332"/>
          </a:xfrm>
          <a:prstGeom prst="rect">
            <a:avLst/>
          </a:prstGeom>
          <a:noFill/>
        </p:spPr>
        <p:txBody>
          <a:bodyPr wrap="none" rtlCol="0">
            <a:spAutoFit/>
          </a:bodyPr>
          <a:lstStyle/>
          <a:p>
            <a:r>
              <a:rPr lang="en-US" b="1" dirty="0">
                <a:solidFill>
                  <a:schemeClr val="bg1">
                    <a:lumMod val="95000"/>
                  </a:schemeClr>
                </a:solidFill>
              </a:rPr>
              <a:t>6.26</a:t>
            </a:r>
          </a:p>
        </p:txBody>
      </p:sp>
      <p:pic>
        <p:nvPicPr>
          <p:cNvPr id="12" name="Picture 2">
            <a:extLst>
              <a:ext uri="{FF2B5EF4-FFF2-40B4-BE49-F238E27FC236}">
                <a16:creationId xmlns:a16="http://schemas.microsoft.com/office/drawing/2014/main" id="{3E5717A2-0FCA-49A7-91EE-8EA6792592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8219" y="1971015"/>
            <a:ext cx="297181" cy="316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680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Calculating the Murmur Hash</a:t>
            </a:r>
          </a:p>
        </p:txBody>
      </p:sp>
      <p:pic>
        <p:nvPicPr>
          <p:cNvPr id="4" name="Picture 2" descr="Fifth Third Bank Logo and Tagline -">
            <a:extLst>
              <a:ext uri="{FF2B5EF4-FFF2-40B4-BE49-F238E27FC236}">
                <a16:creationId xmlns:a16="http://schemas.microsoft.com/office/drawing/2014/main" id="{3F0AA790-26D8-4FD1-B8B8-37E33E40B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3EB5E13-FFAA-4E9A-B939-1E9F8494E453}"/>
              </a:ext>
            </a:extLst>
          </p:cNvPr>
          <p:cNvPicPr>
            <a:picLocks noChangeAspect="1"/>
          </p:cNvPicPr>
          <p:nvPr/>
        </p:nvPicPr>
        <p:blipFill>
          <a:blip r:embed="rId4"/>
          <a:stretch>
            <a:fillRect/>
          </a:stretch>
        </p:blipFill>
        <p:spPr>
          <a:xfrm>
            <a:off x="423852" y="1827772"/>
            <a:ext cx="965250" cy="203775"/>
          </a:xfrm>
          <a:prstGeom prst="rect">
            <a:avLst/>
          </a:prstGeom>
        </p:spPr>
      </p:pic>
      <p:sp>
        <p:nvSpPr>
          <p:cNvPr id="23" name="TextBox 22">
            <a:extLst>
              <a:ext uri="{FF2B5EF4-FFF2-40B4-BE49-F238E27FC236}">
                <a16:creationId xmlns:a16="http://schemas.microsoft.com/office/drawing/2014/main" id="{AA2B08B3-67D0-430F-89FF-1D19ABD24AD5}"/>
              </a:ext>
            </a:extLst>
          </p:cNvPr>
          <p:cNvSpPr txBox="1"/>
          <p:nvPr/>
        </p:nvSpPr>
        <p:spPr>
          <a:xfrm>
            <a:off x="2964067" y="4982350"/>
            <a:ext cx="2581474" cy="461665"/>
          </a:xfrm>
          <a:prstGeom prst="rect">
            <a:avLst/>
          </a:prstGeom>
          <a:noFill/>
        </p:spPr>
        <p:txBody>
          <a:bodyPr wrap="square">
            <a:spAutoFit/>
          </a:bodyPr>
          <a:lstStyle/>
          <a:p>
            <a:r>
              <a:rPr lang="en-US" sz="1200" dirty="0">
                <a:hlinkClick r:id="rId5"/>
              </a:rPr>
              <a:t>https://github.com/ninoseki/mmhdan</a:t>
            </a:r>
            <a:r>
              <a:rPr lang="en-US" sz="1200" dirty="0"/>
              <a:t> </a:t>
            </a:r>
            <a:br>
              <a:rPr lang="en-US" sz="1200" dirty="0"/>
            </a:br>
            <a:r>
              <a:rPr lang="en-US" sz="1200" dirty="0">
                <a:hlinkClick r:id="rId6"/>
              </a:rPr>
              <a:t>https://mmhdan.herokuapp.com/</a:t>
            </a:r>
            <a:r>
              <a:rPr lang="en-US" sz="1200" dirty="0"/>
              <a:t> </a:t>
            </a:r>
          </a:p>
        </p:txBody>
      </p:sp>
      <p:pic>
        <p:nvPicPr>
          <p:cNvPr id="8" name="Picture 7">
            <a:extLst>
              <a:ext uri="{FF2B5EF4-FFF2-40B4-BE49-F238E27FC236}">
                <a16:creationId xmlns:a16="http://schemas.microsoft.com/office/drawing/2014/main" id="{0A6D0598-665D-42F5-8CA7-8C14E8AC06BF}"/>
              </a:ext>
            </a:extLst>
          </p:cNvPr>
          <p:cNvPicPr>
            <a:picLocks noChangeAspect="1"/>
          </p:cNvPicPr>
          <p:nvPr/>
        </p:nvPicPr>
        <p:blipFill>
          <a:blip r:embed="rId7"/>
          <a:stretch>
            <a:fillRect/>
          </a:stretch>
        </p:blipFill>
        <p:spPr>
          <a:xfrm>
            <a:off x="1389102" y="1527950"/>
            <a:ext cx="4819048" cy="1123810"/>
          </a:xfrm>
          <a:prstGeom prst="rect">
            <a:avLst/>
          </a:prstGeom>
        </p:spPr>
      </p:pic>
      <p:pic>
        <p:nvPicPr>
          <p:cNvPr id="10" name="Picture 9">
            <a:extLst>
              <a:ext uri="{FF2B5EF4-FFF2-40B4-BE49-F238E27FC236}">
                <a16:creationId xmlns:a16="http://schemas.microsoft.com/office/drawing/2014/main" id="{76E41A3B-E123-4989-9E99-67DB5E7F2EA2}"/>
              </a:ext>
            </a:extLst>
          </p:cNvPr>
          <p:cNvPicPr>
            <a:picLocks noChangeAspect="1"/>
          </p:cNvPicPr>
          <p:nvPr/>
        </p:nvPicPr>
        <p:blipFill>
          <a:blip r:embed="rId8"/>
          <a:stretch>
            <a:fillRect/>
          </a:stretch>
        </p:blipFill>
        <p:spPr>
          <a:xfrm>
            <a:off x="1693461" y="2577322"/>
            <a:ext cx="1171429" cy="552381"/>
          </a:xfrm>
          <a:prstGeom prst="rect">
            <a:avLst/>
          </a:prstGeom>
        </p:spPr>
      </p:pic>
      <p:pic>
        <p:nvPicPr>
          <p:cNvPr id="22" name="Picture 21">
            <a:extLst>
              <a:ext uri="{FF2B5EF4-FFF2-40B4-BE49-F238E27FC236}">
                <a16:creationId xmlns:a16="http://schemas.microsoft.com/office/drawing/2014/main" id="{1F02BAEA-1C0F-4A56-80F1-2DE898CDB6CC}"/>
              </a:ext>
            </a:extLst>
          </p:cNvPr>
          <p:cNvPicPr>
            <a:picLocks noChangeAspect="1"/>
          </p:cNvPicPr>
          <p:nvPr/>
        </p:nvPicPr>
        <p:blipFill>
          <a:blip r:embed="rId9"/>
          <a:stretch>
            <a:fillRect/>
          </a:stretch>
        </p:blipFill>
        <p:spPr>
          <a:xfrm>
            <a:off x="1168740" y="3518229"/>
            <a:ext cx="1466667" cy="361905"/>
          </a:xfrm>
          <a:prstGeom prst="rect">
            <a:avLst/>
          </a:prstGeom>
        </p:spPr>
      </p:pic>
      <p:pic>
        <p:nvPicPr>
          <p:cNvPr id="24" name="Picture 23">
            <a:extLst>
              <a:ext uri="{FF2B5EF4-FFF2-40B4-BE49-F238E27FC236}">
                <a16:creationId xmlns:a16="http://schemas.microsoft.com/office/drawing/2014/main" id="{C46A26DA-56EC-419B-AFFE-AFC4B1F20D11}"/>
              </a:ext>
            </a:extLst>
          </p:cNvPr>
          <p:cNvPicPr>
            <a:picLocks noChangeAspect="1"/>
          </p:cNvPicPr>
          <p:nvPr/>
        </p:nvPicPr>
        <p:blipFill>
          <a:blip r:embed="rId10"/>
          <a:stretch>
            <a:fillRect/>
          </a:stretch>
        </p:blipFill>
        <p:spPr>
          <a:xfrm>
            <a:off x="1168741" y="3875531"/>
            <a:ext cx="1485976" cy="304816"/>
          </a:xfrm>
          <a:prstGeom prst="rect">
            <a:avLst/>
          </a:prstGeom>
        </p:spPr>
      </p:pic>
      <p:pic>
        <p:nvPicPr>
          <p:cNvPr id="25" name="Picture 24">
            <a:extLst>
              <a:ext uri="{FF2B5EF4-FFF2-40B4-BE49-F238E27FC236}">
                <a16:creationId xmlns:a16="http://schemas.microsoft.com/office/drawing/2014/main" id="{A7909143-420C-4BC1-B65C-673A94EE67B6}"/>
              </a:ext>
            </a:extLst>
          </p:cNvPr>
          <p:cNvPicPr>
            <a:picLocks noChangeAspect="1"/>
          </p:cNvPicPr>
          <p:nvPr/>
        </p:nvPicPr>
        <p:blipFill>
          <a:blip r:embed="rId11"/>
          <a:stretch>
            <a:fillRect/>
          </a:stretch>
        </p:blipFill>
        <p:spPr>
          <a:xfrm>
            <a:off x="1168741" y="3063331"/>
            <a:ext cx="1117657" cy="298465"/>
          </a:xfrm>
          <a:prstGeom prst="rect">
            <a:avLst/>
          </a:prstGeom>
        </p:spPr>
      </p:pic>
      <p:sp>
        <p:nvSpPr>
          <p:cNvPr id="26" name="TextBox 25">
            <a:extLst>
              <a:ext uri="{FF2B5EF4-FFF2-40B4-BE49-F238E27FC236}">
                <a16:creationId xmlns:a16="http://schemas.microsoft.com/office/drawing/2014/main" id="{2CA61E27-E080-48BA-A98D-A01E58F5C8F0}"/>
              </a:ext>
            </a:extLst>
          </p:cNvPr>
          <p:cNvSpPr txBox="1"/>
          <p:nvPr/>
        </p:nvSpPr>
        <p:spPr>
          <a:xfrm>
            <a:off x="2684060" y="3519342"/>
            <a:ext cx="9025719" cy="276999"/>
          </a:xfrm>
          <a:prstGeom prst="rect">
            <a:avLst/>
          </a:prstGeom>
          <a:noFill/>
        </p:spPr>
        <p:txBody>
          <a:bodyPr wrap="square">
            <a:spAutoFit/>
          </a:bodyPr>
          <a:lstStyle/>
          <a:p>
            <a:r>
              <a:rPr lang="en-US" sz="1200" dirty="0">
                <a:hlinkClick r:id="rId12"/>
              </a:rPr>
              <a:t>https://urlscan.io/search/#5470eef277cb306a2c9fc28f37b185f3c1138ac5a965fd198df32bf8285a07c3</a:t>
            </a:r>
            <a:r>
              <a:rPr lang="en-US" sz="1200" dirty="0"/>
              <a:t> </a:t>
            </a:r>
          </a:p>
        </p:txBody>
      </p:sp>
      <p:sp>
        <p:nvSpPr>
          <p:cNvPr id="27" name="TextBox 26">
            <a:extLst>
              <a:ext uri="{FF2B5EF4-FFF2-40B4-BE49-F238E27FC236}">
                <a16:creationId xmlns:a16="http://schemas.microsoft.com/office/drawing/2014/main" id="{E395100E-63C2-4042-A23F-1D1000F5BAFD}"/>
              </a:ext>
            </a:extLst>
          </p:cNvPr>
          <p:cNvSpPr txBox="1"/>
          <p:nvPr/>
        </p:nvSpPr>
        <p:spPr>
          <a:xfrm>
            <a:off x="2684060" y="4237436"/>
            <a:ext cx="8848299" cy="646331"/>
          </a:xfrm>
          <a:prstGeom prst="rect">
            <a:avLst/>
          </a:prstGeom>
          <a:noFill/>
        </p:spPr>
        <p:txBody>
          <a:bodyPr wrap="square">
            <a:spAutoFit/>
          </a:bodyPr>
          <a:lstStyle/>
          <a:p>
            <a:r>
              <a:rPr lang="en-US" sz="1200" dirty="0">
                <a:hlinkClick r:id="rId13"/>
              </a:rPr>
              <a:t>https://spyse.com/advanced-search/domain?search_params=%5B%7B%22domain_info_favicon_hash%22%3A%7B%22value%22%3A%225470eef277cb306a2c9fc28f37b185f3c1138ac5a965fd198df32bf8285a07c3%22%2C%22operator%22%3A%22eq%22%7D%7D%5D</a:t>
            </a:r>
            <a:r>
              <a:rPr lang="en-US" sz="1200" dirty="0"/>
              <a:t> </a:t>
            </a:r>
          </a:p>
        </p:txBody>
      </p:sp>
      <p:pic>
        <p:nvPicPr>
          <p:cNvPr id="28" name="Picture 27">
            <a:extLst>
              <a:ext uri="{FF2B5EF4-FFF2-40B4-BE49-F238E27FC236}">
                <a16:creationId xmlns:a16="http://schemas.microsoft.com/office/drawing/2014/main" id="{31B016DB-25AE-44F7-98D9-5824977E0356}"/>
              </a:ext>
            </a:extLst>
          </p:cNvPr>
          <p:cNvPicPr>
            <a:picLocks noChangeAspect="1"/>
          </p:cNvPicPr>
          <p:nvPr/>
        </p:nvPicPr>
        <p:blipFill>
          <a:blip r:embed="rId14"/>
          <a:stretch>
            <a:fillRect/>
          </a:stretch>
        </p:blipFill>
        <p:spPr>
          <a:xfrm>
            <a:off x="1168740" y="4224034"/>
            <a:ext cx="965250" cy="336567"/>
          </a:xfrm>
          <a:prstGeom prst="rect">
            <a:avLst/>
          </a:prstGeom>
        </p:spPr>
      </p:pic>
      <p:sp>
        <p:nvSpPr>
          <p:cNvPr id="29" name="TextBox 28">
            <a:extLst>
              <a:ext uri="{FF2B5EF4-FFF2-40B4-BE49-F238E27FC236}">
                <a16:creationId xmlns:a16="http://schemas.microsoft.com/office/drawing/2014/main" id="{DF1C5AE2-CC8E-4719-8923-EC6F5EAC30E8}"/>
              </a:ext>
            </a:extLst>
          </p:cNvPr>
          <p:cNvSpPr txBox="1"/>
          <p:nvPr/>
        </p:nvSpPr>
        <p:spPr>
          <a:xfrm>
            <a:off x="2654717" y="3084820"/>
            <a:ext cx="6096000" cy="276999"/>
          </a:xfrm>
          <a:prstGeom prst="rect">
            <a:avLst/>
          </a:prstGeom>
          <a:noFill/>
        </p:spPr>
        <p:txBody>
          <a:bodyPr wrap="square">
            <a:spAutoFit/>
          </a:bodyPr>
          <a:lstStyle/>
          <a:p>
            <a:r>
              <a:rPr lang="en-US" sz="1200" dirty="0">
                <a:hlinkClick r:id="rId15"/>
              </a:rPr>
              <a:t>https://shodan.io/search?query=http.favicon.hash%3A-475477415</a:t>
            </a:r>
            <a:r>
              <a:rPr lang="en-US" sz="1200" dirty="0"/>
              <a:t> </a:t>
            </a:r>
          </a:p>
        </p:txBody>
      </p:sp>
      <p:sp>
        <p:nvSpPr>
          <p:cNvPr id="30" name="TextBox 29">
            <a:extLst>
              <a:ext uri="{FF2B5EF4-FFF2-40B4-BE49-F238E27FC236}">
                <a16:creationId xmlns:a16="http://schemas.microsoft.com/office/drawing/2014/main" id="{F0C39354-BB33-468A-A30D-72DB9483CC51}"/>
              </a:ext>
            </a:extLst>
          </p:cNvPr>
          <p:cNvSpPr txBox="1"/>
          <p:nvPr/>
        </p:nvSpPr>
        <p:spPr>
          <a:xfrm>
            <a:off x="2684060" y="3853603"/>
            <a:ext cx="7105934" cy="276999"/>
          </a:xfrm>
          <a:prstGeom prst="rect">
            <a:avLst/>
          </a:prstGeom>
          <a:noFill/>
        </p:spPr>
        <p:txBody>
          <a:bodyPr wrap="square">
            <a:spAutoFit/>
          </a:bodyPr>
          <a:lstStyle/>
          <a:p>
            <a:r>
              <a:rPr lang="en-US" sz="1200" dirty="0">
                <a:hlinkClick r:id="rId16"/>
              </a:rPr>
              <a:t>https://app.binaryedge.io/services/query?query=http.favicon.md5%3A85916ebde1cf7668a22f84b819830695</a:t>
            </a:r>
            <a:r>
              <a:rPr lang="en-US" sz="1200" dirty="0"/>
              <a:t> </a:t>
            </a:r>
          </a:p>
        </p:txBody>
      </p:sp>
      <p:sp>
        <p:nvSpPr>
          <p:cNvPr id="16" name="TextBox 15">
            <a:extLst>
              <a:ext uri="{FF2B5EF4-FFF2-40B4-BE49-F238E27FC236}">
                <a16:creationId xmlns:a16="http://schemas.microsoft.com/office/drawing/2014/main" id="{6C295633-9DC3-4443-BFD5-0BA2FF83F8D0}"/>
              </a:ext>
            </a:extLst>
          </p:cNvPr>
          <p:cNvSpPr txBox="1"/>
          <p:nvPr/>
        </p:nvSpPr>
        <p:spPr>
          <a:xfrm>
            <a:off x="149860" y="6576060"/>
            <a:ext cx="596638" cy="369332"/>
          </a:xfrm>
          <a:prstGeom prst="rect">
            <a:avLst/>
          </a:prstGeom>
          <a:noFill/>
        </p:spPr>
        <p:txBody>
          <a:bodyPr wrap="none" rtlCol="0">
            <a:spAutoFit/>
          </a:bodyPr>
          <a:lstStyle/>
          <a:p>
            <a:r>
              <a:rPr lang="en-US" b="1" dirty="0">
                <a:solidFill>
                  <a:schemeClr val="bg1">
                    <a:lumMod val="95000"/>
                  </a:schemeClr>
                </a:solidFill>
              </a:rPr>
              <a:t>7.26</a:t>
            </a:r>
          </a:p>
        </p:txBody>
      </p:sp>
    </p:spTree>
    <p:extLst>
      <p:ext uri="{BB962C8B-B14F-4D97-AF65-F5344CB8AC3E}">
        <p14:creationId xmlns:p14="http://schemas.microsoft.com/office/powerpoint/2010/main" val="3616929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6DA8D94-62A0-4AA5-A6F2-98F8C9DA292F}"/>
              </a:ext>
            </a:extLst>
          </p:cNvPr>
          <p:cNvPicPr>
            <a:picLocks noChangeAspect="1"/>
          </p:cNvPicPr>
          <p:nvPr/>
        </p:nvPicPr>
        <p:blipFill>
          <a:blip r:embed="rId3"/>
          <a:stretch>
            <a:fillRect/>
          </a:stretch>
        </p:blipFill>
        <p:spPr>
          <a:xfrm>
            <a:off x="1323415" y="4309798"/>
            <a:ext cx="1466667" cy="361905"/>
          </a:xfrm>
          <a:prstGeom prst="rect">
            <a:avLst/>
          </a:prstGeom>
        </p:spPr>
      </p:pic>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Identifying the Malicious Infrastructure</a:t>
            </a:r>
          </a:p>
        </p:txBody>
      </p:sp>
      <p:pic>
        <p:nvPicPr>
          <p:cNvPr id="4" name="Picture 2" descr="Fifth Third Bank Logo and Tagline -">
            <a:extLst>
              <a:ext uri="{FF2B5EF4-FFF2-40B4-BE49-F238E27FC236}">
                <a16:creationId xmlns:a16="http://schemas.microsoft.com/office/drawing/2014/main" id="{3F0AA790-26D8-4FD1-B8B8-37E33E40B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2D9FE5B-2570-40EC-AE55-BB72788AF21D}"/>
              </a:ext>
            </a:extLst>
          </p:cNvPr>
          <p:cNvSpPr txBox="1"/>
          <p:nvPr/>
        </p:nvSpPr>
        <p:spPr>
          <a:xfrm>
            <a:off x="2838735" y="4310911"/>
            <a:ext cx="9025719" cy="276999"/>
          </a:xfrm>
          <a:prstGeom prst="rect">
            <a:avLst/>
          </a:prstGeom>
          <a:noFill/>
        </p:spPr>
        <p:txBody>
          <a:bodyPr wrap="square">
            <a:spAutoFit/>
          </a:bodyPr>
          <a:lstStyle/>
          <a:p>
            <a:r>
              <a:rPr lang="en-US" sz="1200" dirty="0">
                <a:hlinkClick r:id="rId5"/>
              </a:rPr>
              <a:t>https://urlscan.io/search/#5470eef277cb306a2c9fc28f37b185f3c1138ac5a965fd198df32bf8285a07c3</a:t>
            </a:r>
            <a:r>
              <a:rPr lang="en-US" sz="1200" dirty="0"/>
              <a:t> </a:t>
            </a:r>
          </a:p>
        </p:txBody>
      </p:sp>
      <p:pic>
        <p:nvPicPr>
          <p:cNvPr id="21" name="Picture 20">
            <a:extLst>
              <a:ext uri="{FF2B5EF4-FFF2-40B4-BE49-F238E27FC236}">
                <a16:creationId xmlns:a16="http://schemas.microsoft.com/office/drawing/2014/main" id="{43EB5E13-FFAA-4E9A-B939-1E9F8494E453}"/>
              </a:ext>
            </a:extLst>
          </p:cNvPr>
          <p:cNvPicPr>
            <a:picLocks noChangeAspect="1"/>
          </p:cNvPicPr>
          <p:nvPr/>
        </p:nvPicPr>
        <p:blipFill>
          <a:blip r:embed="rId6"/>
          <a:stretch>
            <a:fillRect/>
          </a:stretch>
        </p:blipFill>
        <p:spPr>
          <a:xfrm>
            <a:off x="1574123" y="5294411"/>
            <a:ext cx="965250" cy="203775"/>
          </a:xfrm>
          <a:prstGeom prst="rect">
            <a:avLst/>
          </a:prstGeom>
        </p:spPr>
      </p:pic>
      <p:sp>
        <p:nvSpPr>
          <p:cNvPr id="23" name="TextBox 22">
            <a:extLst>
              <a:ext uri="{FF2B5EF4-FFF2-40B4-BE49-F238E27FC236}">
                <a16:creationId xmlns:a16="http://schemas.microsoft.com/office/drawing/2014/main" id="{AA2B08B3-67D0-430F-89FF-1D19ABD24AD5}"/>
              </a:ext>
            </a:extLst>
          </p:cNvPr>
          <p:cNvSpPr txBox="1"/>
          <p:nvPr/>
        </p:nvSpPr>
        <p:spPr>
          <a:xfrm>
            <a:off x="2618323" y="5257800"/>
            <a:ext cx="2581474" cy="276999"/>
          </a:xfrm>
          <a:prstGeom prst="rect">
            <a:avLst/>
          </a:prstGeom>
          <a:noFill/>
        </p:spPr>
        <p:txBody>
          <a:bodyPr wrap="square">
            <a:spAutoFit/>
          </a:bodyPr>
          <a:lstStyle/>
          <a:p>
            <a:r>
              <a:rPr lang="en-US" sz="1200" dirty="0">
                <a:hlinkClick r:id="rId7"/>
              </a:rPr>
              <a:t>https://github.com/ninoseki/mmhdan</a:t>
            </a:r>
            <a:r>
              <a:rPr lang="en-US" sz="1200" dirty="0"/>
              <a:t> </a:t>
            </a:r>
          </a:p>
        </p:txBody>
      </p:sp>
      <p:pic>
        <p:nvPicPr>
          <p:cNvPr id="11" name="Picture 10">
            <a:extLst>
              <a:ext uri="{FF2B5EF4-FFF2-40B4-BE49-F238E27FC236}">
                <a16:creationId xmlns:a16="http://schemas.microsoft.com/office/drawing/2014/main" id="{AFA1E868-A09A-42A5-B727-08775FC5E655}"/>
              </a:ext>
            </a:extLst>
          </p:cNvPr>
          <p:cNvPicPr>
            <a:picLocks noChangeAspect="1"/>
          </p:cNvPicPr>
          <p:nvPr/>
        </p:nvPicPr>
        <p:blipFill>
          <a:blip r:embed="rId8"/>
          <a:stretch>
            <a:fillRect/>
          </a:stretch>
        </p:blipFill>
        <p:spPr>
          <a:xfrm>
            <a:off x="2290403" y="1323201"/>
            <a:ext cx="4929263" cy="2526869"/>
          </a:xfrm>
          <a:prstGeom prst="rect">
            <a:avLst/>
          </a:prstGeom>
        </p:spPr>
      </p:pic>
      <p:sp>
        <p:nvSpPr>
          <p:cNvPr id="16" name="Oval 15">
            <a:extLst>
              <a:ext uri="{FF2B5EF4-FFF2-40B4-BE49-F238E27FC236}">
                <a16:creationId xmlns:a16="http://schemas.microsoft.com/office/drawing/2014/main" id="{8690ECE4-B6BC-4FCF-A808-5C0149775D4E}"/>
              </a:ext>
            </a:extLst>
          </p:cNvPr>
          <p:cNvSpPr/>
          <p:nvPr/>
        </p:nvSpPr>
        <p:spPr>
          <a:xfrm>
            <a:off x="3116237" y="3662149"/>
            <a:ext cx="404883" cy="24111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2D04E9B-4144-4CDD-9EF4-B71151CBFDAA}"/>
              </a:ext>
            </a:extLst>
          </p:cNvPr>
          <p:cNvSpPr/>
          <p:nvPr/>
        </p:nvSpPr>
        <p:spPr>
          <a:xfrm>
            <a:off x="5823044" y="2752298"/>
            <a:ext cx="891653" cy="90985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AA86B562-57E0-4BF6-AC07-B053CCBD343D}"/>
              </a:ext>
            </a:extLst>
          </p:cNvPr>
          <p:cNvPicPr>
            <a:picLocks noChangeAspect="1"/>
          </p:cNvPicPr>
          <p:nvPr/>
        </p:nvPicPr>
        <p:blipFill>
          <a:blip r:embed="rId9"/>
          <a:stretch>
            <a:fillRect/>
          </a:stretch>
        </p:blipFill>
        <p:spPr>
          <a:xfrm>
            <a:off x="8547957" y="1323201"/>
            <a:ext cx="1477551" cy="2246219"/>
          </a:xfrm>
          <a:prstGeom prst="rect">
            <a:avLst/>
          </a:prstGeom>
        </p:spPr>
      </p:pic>
      <p:cxnSp>
        <p:nvCxnSpPr>
          <p:cNvPr id="25" name="Straight Arrow Connector 24">
            <a:extLst>
              <a:ext uri="{FF2B5EF4-FFF2-40B4-BE49-F238E27FC236}">
                <a16:creationId xmlns:a16="http://schemas.microsoft.com/office/drawing/2014/main" id="{E37A292B-4203-4A88-85E4-5E01730EEACF}"/>
              </a:ext>
            </a:extLst>
          </p:cNvPr>
          <p:cNvCxnSpPr>
            <a:cxnSpLocks/>
          </p:cNvCxnSpPr>
          <p:nvPr/>
        </p:nvCxnSpPr>
        <p:spPr>
          <a:xfrm flipV="1">
            <a:off x="7219665" y="1806054"/>
            <a:ext cx="1564944" cy="946244"/>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0A48312-C14A-42C0-9A06-A6961DCA1928}"/>
              </a:ext>
            </a:extLst>
          </p:cNvPr>
          <p:cNvSpPr txBox="1"/>
          <p:nvPr/>
        </p:nvSpPr>
        <p:spPr>
          <a:xfrm>
            <a:off x="149860" y="6576060"/>
            <a:ext cx="596638" cy="369332"/>
          </a:xfrm>
          <a:prstGeom prst="rect">
            <a:avLst/>
          </a:prstGeom>
          <a:noFill/>
        </p:spPr>
        <p:txBody>
          <a:bodyPr wrap="none" rtlCol="0">
            <a:spAutoFit/>
          </a:bodyPr>
          <a:lstStyle/>
          <a:p>
            <a:r>
              <a:rPr lang="en-US" b="1" dirty="0">
                <a:solidFill>
                  <a:schemeClr val="bg1">
                    <a:lumMod val="95000"/>
                  </a:schemeClr>
                </a:solidFill>
              </a:rPr>
              <a:t>8.26</a:t>
            </a:r>
          </a:p>
        </p:txBody>
      </p:sp>
    </p:spTree>
    <p:extLst>
      <p:ext uri="{BB962C8B-B14F-4D97-AF65-F5344CB8AC3E}">
        <p14:creationId xmlns:p14="http://schemas.microsoft.com/office/powerpoint/2010/main" val="2834680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CFD0-BC65-4EB3-99C8-42A2905051EF}"/>
              </a:ext>
            </a:extLst>
          </p:cNvPr>
          <p:cNvSpPr>
            <a:spLocks noGrp="1"/>
          </p:cNvSpPr>
          <p:nvPr>
            <p:ph type="title"/>
          </p:nvPr>
        </p:nvSpPr>
        <p:spPr/>
        <p:txBody>
          <a:bodyPr/>
          <a:lstStyle/>
          <a:p>
            <a:r>
              <a:rPr lang="en-US" dirty="0"/>
              <a:t>MMH3 Resources</a:t>
            </a:r>
          </a:p>
        </p:txBody>
      </p:sp>
      <p:sp>
        <p:nvSpPr>
          <p:cNvPr id="3" name="Content Placeholder 2">
            <a:extLst>
              <a:ext uri="{FF2B5EF4-FFF2-40B4-BE49-F238E27FC236}">
                <a16:creationId xmlns:a16="http://schemas.microsoft.com/office/drawing/2014/main" id="{088E965D-735C-4C46-8BA5-21305AF65DD9}"/>
              </a:ext>
            </a:extLst>
          </p:cNvPr>
          <p:cNvSpPr>
            <a:spLocks noGrp="1"/>
          </p:cNvSpPr>
          <p:nvPr>
            <p:ph idx="1"/>
          </p:nvPr>
        </p:nvSpPr>
        <p:spPr>
          <a:xfrm>
            <a:off x="838200" y="1825625"/>
            <a:ext cx="6126480" cy="4351338"/>
          </a:xfrm>
          <a:solidFill>
            <a:schemeClr val="bg1">
              <a:lumMod val="85000"/>
            </a:schemeClr>
          </a:solidFill>
          <a:ln w="38100">
            <a:solidFill>
              <a:schemeClr val="tx1"/>
            </a:solidFill>
          </a:ln>
        </p:spPr>
        <p:txBody>
          <a:bodyPr>
            <a:normAutofit/>
          </a:bodyPr>
          <a:lstStyle/>
          <a:p>
            <a:r>
              <a:rPr lang="en-US" dirty="0" err="1"/>
              <a:t>HTTrack</a:t>
            </a:r>
            <a:br>
              <a:rPr lang="en-US" dirty="0"/>
            </a:br>
            <a:r>
              <a:rPr lang="en-US" dirty="0">
                <a:hlinkClick r:id="rId3"/>
              </a:rPr>
              <a:t>https://www.httrack.com/</a:t>
            </a:r>
            <a:r>
              <a:rPr lang="en-US" dirty="0"/>
              <a:t> </a:t>
            </a:r>
          </a:p>
          <a:p>
            <a:r>
              <a:rPr lang="en-US" dirty="0" err="1"/>
              <a:t>MMHDan</a:t>
            </a:r>
            <a:br>
              <a:rPr lang="en-US" dirty="0"/>
            </a:br>
            <a:r>
              <a:rPr lang="en-US" sz="2800" dirty="0">
                <a:hlinkClick r:id="rId4"/>
              </a:rPr>
              <a:t>https://github.com/ninoseki/mmhdan</a:t>
            </a:r>
            <a:r>
              <a:rPr lang="en-US" sz="2800" dirty="0"/>
              <a:t> </a:t>
            </a:r>
          </a:p>
          <a:p>
            <a:r>
              <a:rPr lang="en-US" dirty="0" err="1"/>
              <a:t>MMHDan</a:t>
            </a:r>
            <a:r>
              <a:rPr lang="en-US" dirty="0"/>
              <a:t> Demo Site</a:t>
            </a:r>
            <a:br>
              <a:rPr lang="en-US" dirty="0"/>
            </a:br>
            <a:r>
              <a:rPr lang="en-US" sz="2800" dirty="0">
                <a:hlinkClick r:id="rId5"/>
              </a:rPr>
              <a:t>https://mmhdan.herokuapp.com/</a:t>
            </a:r>
            <a:endParaRPr lang="en-US" dirty="0"/>
          </a:p>
          <a:p>
            <a:r>
              <a:rPr lang="en-US" dirty="0" err="1"/>
              <a:t>ShodanIsh</a:t>
            </a:r>
            <a:br>
              <a:rPr lang="en-US" dirty="0"/>
            </a:br>
            <a:r>
              <a:rPr lang="en-US" dirty="0">
                <a:hlinkClick r:id="rId6"/>
              </a:rPr>
              <a:t>https://github.com/eternyle/ShodanIsh</a:t>
            </a:r>
            <a:r>
              <a:rPr lang="en-US" dirty="0"/>
              <a:t> </a:t>
            </a:r>
          </a:p>
        </p:txBody>
      </p:sp>
      <p:sp>
        <p:nvSpPr>
          <p:cNvPr id="5" name="TextBox 4">
            <a:extLst>
              <a:ext uri="{FF2B5EF4-FFF2-40B4-BE49-F238E27FC236}">
                <a16:creationId xmlns:a16="http://schemas.microsoft.com/office/drawing/2014/main" id="{2AB761D4-0E61-4C91-985E-75946C7D4B92}"/>
              </a:ext>
            </a:extLst>
          </p:cNvPr>
          <p:cNvSpPr txBox="1"/>
          <p:nvPr/>
        </p:nvSpPr>
        <p:spPr>
          <a:xfrm>
            <a:off x="149860" y="6576060"/>
            <a:ext cx="596638" cy="369332"/>
          </a:xfrm>
          <a:prstGeom prst="rect">
            <a:avLst/>
          </a:prstGeom>
          <a:noFill/>
        </p:spPr>
        <p:txBody>
          <a:bodyPr wrap="none" rtlCol="0">
            <a:spAutoFit/>
          </a:bodyPr>
          <a:lstStyle/>
          <a:p>
            <a:r>
              <a:rPr lang="en-US" b="1" dirty="0">
                <a:solidFill>
                  <a:schemeClr val="bg1">
                    <a:lumMod val="95000"/>
                  </a:schemeClr>
                </a:solidFill>
              </a:rPr>
              <a:t>9.26</a:t>
            </a:r>
          </a:p>
        </p:txBody>
      </p:sp>
      <p:sp>
        <p:nvSpPr>
          <p:cNvPr id="6" name="Content Placeholder 2">
            <a:extLst>
              <a:ext uri="{FF2B5EF4-FFF2-40B4-BE49-F238E27FC236}">
                <a16:creationId xmlns:a16="http://schemas.microsoft.com/office/drawing/2014/main" id="{4DF8DC43-6FBF-4B6E-B9C0-970288FAF80D}"/>
              </a:ext>
            </a:extLst>
          </p:cNvPr>
          <p:cNvSpPr txBox="1">
            <a:spLocks/>
          </p:cNvSpPr>
          <p:nvPr/>
        </p:nvSpPr>
        <p:spPr>
          <a:xfrm>
            <a:off x="6964680" y="1825625"/>
            <a:ext cx="4884420" cy="4351338"/>
          </a:xfrm>
          <a:prstGeom prst="rect">
            <a:avLst/>
          </a:prstGeom>
          <a:solidFill>
            <a:schemeClr val="bg1">
              <a:lumMod val="85000"/>
            </a:schemeClr>
          </a:solidFill>
          <a:ln w="381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BinaryEdge</a:t>
            </a:r>
            <a:br>
              <a:rPr lang="en-US" dirty="0"/>
            </a:br>
            <a:r>
              <a:rPr lang="en-US" dirty="0">
                <a:hlinkClick r:id="rId7"/>
              </a:rPr>
              <a:t>https://www.binaryedge.io/</a:t>
            </a:r>
            <a:r>
              <a:rPr lang="en-US" dirty="0"/>
              <a:t> </a:t>
            </a:r>
          </a:p>
          <a:p>
            <a:r>
              <a:rPr lang="en-US" dirty="0"/>
              <a:t>Shodan</a:t>
            </a:r>
            <a:br>
              <a:rPr lang="en-US" dirty="0"/>
            </a:br>
            <a:r>
              <a:rPr lang="en-US" dirty="0">
                <a:hlinkClick r:id="rId8"/>
              </a:rPr>
              <a:t>https://www.shodan.io/</a:t>
            </a:r>
            <a:r>
              <a:rPr lang="en-US" dirty="0"/>
              <a:t> </a:t>
            </a:r>
          </a:p>
          <a:p>
            <a:r>
              <a:rPr lang="en-US" dirty="0" err="1"/>
              <a:t>Spyse</a:t>
            </a:r>
            <a:br>
              <a:rPr lang="en-US" dirty="0"/>
            </a:br>
            <a:r>
              <a:rPr lang="en-US" dirty="0">
                <a:hlinkClick r:id="rId9"/>
              </a:rPr>
              <a:t>https://spyse.com/</a:t>
            </a:r>
            <a:r>
              <a:rPr lang="en-US" dirty="0"/>
              <a:t> </a:t>
            </a:r>
          </a:p>
          <a:p>
            <a:r>
              <a:rPr lang="en-US" dirty="0"/>
              <a:t>urlscan.io</a:t>
            </a:r>
            <a:br>
              <a:rPr lang="en-US" dirty="0"/>
            </a:br>
            <a:r>
              <a:rPr lang="en-US" dirty="0">
                <a:hlinkClick r:id="rId10"/>
              </a:rPr>
              <a:t>https://urlscan.io/</a:t>
            </a:r>
            <a:r>
              <a:rPr lang="en-US" dirty="0"/>
              <a:t> </a:t>
            </a:r>
          </a:p>
        </p:txBody>
      </p:sp>
      <p:pic>
        <p:nvPicPr>
          <p:cNvPr id="4" name="Picture 2" descr="Fifth Third Bank Logo and Tagline -">
            <a:extLst>
              <a:ext uri="{FF2B5EF4-FFF2-40B4-BE49-F238E27FC236}">
                <a16:creationId xmlns:a16="http://schemas.microsoft.com/office/drawing/2014/main" id="{6779ED68-2B2D-46A1-AB37-3033CDD9015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72800" y="5257800"/>
            <a:ext cx="1219200" cy="914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6A4269F-8AFC-43BC-8963-994EAB35F188}"/>
              </a:ext>
            </a:extLst>
          </p:cNvPr>
          <p:cNvSpPr txBox="1"/>
          <p:nvPr/>
        </p:nvSpPr>
        <p:spPr>
          <a:xfrm>
            <a:off x="3916680" y="6311900"/>
            <a:ext cx="6096000" cy="369332"/>
          </a:xfrm>
          <a:prstGeom prst="rect">
            <a:avLst/>
          </a:prstGeom>
          <a:noFill/>
        </p:spPr>
        <p:txBody>
          <a:bodyPr wrap="square">
            <a:spAutoFit/>
          </a:bodyPr>
          <a:lstStyle/>
          <a:p>
            <a:r>
              <a:rPr lang="en-US" dirty="0">
                <a:hlinkClick r:id="rId12"/>
              </a:rPr>
              <a:t>https://github.com/mungurk/adversary_tracking/</a:t>
            </a:r>
            <a:r>
              <a:rPr lang="en-US" dirty="0"/>
              <a:t> </a:t>
            </a:r>
          </a:p>
        </p:txBody>
      </p:sp>
      <p:pic>
        <p:nvPicPr>
          <p:cNvPr id="11" name="Picture 6" descr="Look at eyes White Clip art - Prayer Circle Cliparts png download -  1280*1010 - Free Transparent Look At Eyes png Download. - Clip Art Library">
            <a:extLst>
              <a:ext uri="{FF2B5EF4-FFF2-40B4-BE49-F238E27FC236}">
                <a16:creationId xmlns:a16="http://schemas.microsoft.com/office/drawing/2014/main" id="{9AA12A44-CAA9-4492-A91A-4EDA626165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6584" y="6311900"/>
            <a:ext cx="583081" cy="45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498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5648</TotalTime>
  <Words>3432</Words>
  <Application>Microsoft Office PowerPoint</Application>
  <PresentationFormat>Widescreen</PresentationFormat>
  <Paragraphs>267</Paragraphs>
  <Slides>27</Slides>
  <Notes>27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0</vt:i4>
      </vt:variant>
      <vt:variant>
        <vt:lpstr>Slide Titles</vt:lpstr>
      </vt:variant>
      <vt:variant>
        <vt:i4>27</vt:i4>
      </vt:variant>
    </vt:vector>
  </HeadingPairs>
  <TitlesOfParts>
    <vt:vector size="34" baseType="lpstr">
      <vt:lpstr>-apple-system</vt:lpstr>
      <vt:lpstr>Arial</vt:lpstr>
      <vt:lpstr>Calibri</vt:lpstr>
      <vt:lpstr>Calibri Light</vt:lpstr>
      <vt:lpstr>charter</vt:lpstr>
      <vt:lpstr>Verdana</vt:lpstr>
      <vt:lpstr>Office Theme</vt:lpstr>
      <vt:lpstr>Tracking Adversaries With MMH3 and JARM Hashes</vt:lpstr>
      <vt:lpstr>MMH3 and JARM and Hashes</vt:lpstr>
      <vt:lpstr>MMH3 and JARM and Hashes</vt:lpstr>
      <vt:lpstr>Installing Murmur Hash</vt:lpstr>
      <vt:lpstr>Retrieving the FavIcon</vt:lpstr>
      <vt:lpstr>Calculating the Murmur Hash</vt:lpstr>
      <vt:lpstr>Calculating the Murmur Hash</vt:lpstr>
      <vt:lpstr>Identifying the Malicious Infrastructure</vt:lpstr>
      <vt:lpstr>MMH3 Resources</vt:lpstr>
      <vt:lpstr>Takedown Request Resources</vt:lpstr>
      <vt:lpstr>PowerPoint Presentation</vt:lpstr>
      <vt:lpstr>Server HELLO</vt:lpstr>
      <vt:lpstr>JARM</vt:lpstr>
      <vt:lpstr>JARM</vt:lpstr>
      <vt:lpstr>JARM &amp; Hosting Providers</vt:lpstr>
      <vt:lpstr>Cobalt Strike Example</vt:lpstr>
      <vt:lpstr>Cobalt Strike Example</vt:lpstr>
      <vt:lpstr>Platforms Supporting JARM</vt:lpstr>
      <vt:lpstr>TA505 Example</vt:lpstr>
      <vt:lpstr>PowerPoint Presentation</vt:lpstr>
      <vt:lpstr>Shodan JARM Facet Analysis</vt:lpstr>
      <vt:lpstr>JARM &amp; Search Resources</vt:lpstr>
      <vt:lpstr>JARM &amp; Search Resources</vt:lpstr>
      <vt:lpstr>JARM Randomizer</vt:lpstr>
      <vt:lpstr>JARM Randomizer</vt:lpstr>
      <vt:lpstr>JARM Resources</vt:lpstr>
      <vt:lpstr>Questions &amp;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Krishna Mungur</dc:creator>
  <cp:lastModifiedBy>Krishna Mungur</cp:lastModifiedBy>
  <cp:revision>180</cp:revision>
  <dcterms:created xsi:type="dcterms:W3CDTF">2021-12-08T14:59:17Z</dcterms:created>
  <dcterms:modified xsi:type="dcterms:W3CDTF">2022-03-04T05:01:31Z</dcterms:modified>
</cp:coreProperties>
</file>